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0" r:id="rId5"/>
    <p:sldId id="256" r:id="rId6"/>
    <p:sldId id="270" r:id="rId7"/>
    <p:sldId id="268" r:id="rId8"/>
    <p:sldId id="261" r:id="rId9"/>
    <p:sldId id="262" r:id="rId10"/>
    <p:sldId id="263" r:id="rId11"/>
    <p:sldId id="264" r:id="rId12"/>
    <p:sldId id="266" r:id="rId13"/>
    <p:sldId id="265" r:id="rId14"/>
    <p:sldId id="267"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547C62-1F50-4968-927E-DDD8B5069FFF}" v="100" dt="2025-09-08T07:10:18.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17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1194F-EE7E-4C52-8E54-693C88856DE9}" type="datetimeFigureOut">
              <a:rPr lang="sv-SE" smtClean="0"/>
              <a:t>2025-09-08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0DEF0-B300-4DE7-84F9-E36B2EC3DF6E}" type="slidenum">
              <a:rPr lang="sv-SE" smtClean="0"/>
              <a:t>‹#›</a:t>
            </a:fld>
            <a:endParaRPr lang="sv-SE"/>
          </a:p>
        </p:txBody>
      </p:sp>
    </p:spTree>
    <p:extLst>
      <p:ext uri="{BB962C8B-B14F-4D97-AF65-F5344CB8AC3E}">
        <p14:creationId xmlns:p14="http://schemas.microsoft.com/office/powerpoint/2010/main" val="2929404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 dig som lärare - Bakgrundsinformation</a:t>
            </a:r>
          </a:p>
          <a:p>
            <a:r>
              <a:rPr lang="sv-SE" b="1" dirty="0"/>
              <a:t>Du behöver inte vara AI-expert!</a:t>
            </a:r>
            <a:r>
              <a:rPr lang="sv-SE" dirty="0"/>
              <a:t> Fokusera på att förstå grundprinciperna och våga säga "det vet jag inte, låt oss ta reda på det tillsammans" när eleverna frågar något du inte kan. Din roll som lärare är viktigare än någonsin - inte för att förklara all teknik, utan för att hjälpa eleverna förstå AI:s påverkan och utveckla kritiskt tänkande.</a:t>
            </a:r>
          </a:p>
          <a:p>
            <a:r>
              <a:rPr lang="sv-SE" b="1" dirty="0"/>
              <a:t>Så här leder du diskussionen</a:t>
            </a:r>
          </a:p>
          <a:p>
            <a:r>
              <a:rPr lang="sv-SE" b="1" dirty="0"/>
              <a:t>Starta konkret - inte abstrakt</a:t>
            </a:r>
          </a:p>
          <a:p>
            <a:r>
              <a:rPr lang="sv-SE" dirty="0"/>
              <a:t>Börja alltid med AI som eleverna redan känner igen istället för tekniska förklaringar. Låt dem peka ut AI i sin vardag INNAN du förklarar hur det fungerar. Det skapar relevans och förståelse.</a:t>
            </a:r>
          </a:p>
          <a:p>
            <a:r>
              <a:rPr lang="sv-SE" b="1" dirty="0"/>
              <a:t>Exempel på AI som eleverna redan använder:</a:t>
            </a:r>
            <a:endParaRPr lang="sv-SE" dirty="0"/>
          </a:p>
          <a:p>
            <a:pPr>
              <a:buFont typeface="Arial" panose="020B0604020202020204" pitchFamily="34" charset="0"/>
              <a:buChar char="•"/>
            </a:pPr>
            <a:r>
              <a:rPr lang="sv-SE" dirty="0" err="1"/>
              <a:t>Spotify-recommendations</a:t>
            </a:r>
            <a:r>
              <a:rPr lang="sv-SE" dirty="0"/>
              <a:t> ("Upptäck veckan", radiofunktion)</a:t>
            </a:r>
          </a:p>
          <a:p>
            <a:pPr>
              <a:buFont typeface="Arial" panose="020B0604020202020204" pitchFamily="34" charset="0"/>
              <a:buChar char="•"/>
            </a:pPr>
            <a:r>
              <a:rPr lang="sv-SE" dirty="0" err="1"/>
              <a:t>Instagram</a:t>
            </a:r>
            <a:r>
              <a:rPr lang="sv-SE" dirty="0"/>
              <a:t>/</a:t>
            </a:r>
            <a:r>
              <a:rPr lang="sv-SE" dirty="0" err="1"/>
              <a:t>TikTok</a:t>
            </a:r>
            <a:r>
              <a:rPr lang="sv-SE" dirty="0"/>
              <a:t>-filter</a:t>
            </a:r>
          </a:p>
          <a:p>
            <a:pPr>
              <a:buFont typeface="Arial" panose="020B0604020202020204" pitchFamily="34" charset="0"/>
              <a:buChar char="•"/>
            </a:pPr>
            <a:r>
              <a:rPr lang="sv-SE" dirty="0" err="1"/>
              <a:t>Autocomplete</a:t>
            </a:r>
            <a:r>
              <a:rPr lang="sv-SE" dirty="0"/>
              <a:t> på mobilen</a:t>
            </a:r>
          </a:p>
          <a:p>
            <a:pPr>
              <a:buFont typeface="Arial" panose="020B0604020202020204" pitchFamily="34" charset="0"/>
              <a:buChar char="•"/>
            </a:pPr>
            <a:r>
              <a:rPr lang="sv-SE" dirty="0"/>
              <a:t>Google Translate</a:t>
            </a:r>
          </a:p>
          <a:p>
            <a:pPr>
              <a:buFont typeface="Arial" panose="020B0604020202020204" pitchFamily="34" charset="0"/>
              <a:buChar char="•"/>
            </a:pPr>
            <a:r>
              <a:rPr lang="sv-SE" dirty="0" err="1"/>
              <a:t>Netflix</a:t>
            </a:r>
            <a:r>
              <a:rPr lang="sv-SE" dirty="0"/>
              <a:t>-förslag</a:t>
            </a:r>
          </a:p>
          <a:p>
            <a:pPr>
              <a:buFont typeface="Arial" panose="020B0604020202020204" pitchFamily="34" charset="0"/>
              <a:buChar char="•"/>
            </a:pPr>
            <a:r>
              <a:rPr lang="sv-SE" dirty="0"/>
              <a:t>Sökresultat på Google</a:t>
            </a:r>
          </a:p>
          <a:p>
            <a:pPr>
              <a:buFont typeface="Arial" panose="020B0604020202020204" pitchFamily="34" charset="0"/>
              <a:buChar char="•"/>
            </a:pPr>
            <a:r>
              <a:rPr lang="sv-SE" dirty="0"/>
              <a:t>Rättstavning i Word</a:t>
            </a:r>
          </a:p>
          <a:p>
            <a:r>
              <a:rPr lang="sv-SE" b="1" dirty="0"/>
              <a:t>Viktiga koncept att förmedla</a:t>
            </a:r>
          </a:p>
          <a:p>
            <a:r>
              <a:rPr lang="sv-SE" b="1" dirty="0"/>
              <a:t>1. AI som "mönstermaskin"</a:t>
            </a:r>
            <a:endParaRPr lang="sv-SE" dirty="0"/>
          </a:p>
          <a:p>
            <a:pPr>
              <a:buFont typeface="Arial" panose="020B0604020202020204" pitchFamily="34" charset="0"/>
              <a:buChar char="•"/>
            </a:pPr>
            <a:r>
              <a:rPr lang="sv-SE" dirty="0"/>
              <a:t>AI tränas på enorma datamängder (som hela internet) och </a:t>
            </a:r>
            <a:r>
              <a:rPr lang="sv-SE" i="1" dirty="0"/>
              <a:t>gissar</a:t>
            </a:r>
            <a:r>
              <a:rPr lang="sv-SE" dirty="0"/>
              <a:t> vad som kommer härnäst</a:t>
            </a:r>
          </a:p>
          <a:p>
            <a:pPr>
              <a:buFont typeface="Arial" panose="020B0604020202020204" pitchFamily="34" charset="0"/>
              <a:buChar char="•"/>
            </a:pPr>
            <a:r>
              <a:rPr lang="sv-SE" dirty="0"/>
              <a:t>Som när telefonen föreslår "mår" efter "Hej, hur..." - den har sett miljontals texter och gissar vad som brukar komma</a:t>
            </a:r>
          </a:p>
          <a:p>
            <a:pPr>
              <a:buFont typeface="Arial" panose="020B0604020202020204" pitchFamily="34" charset="0"/>
              <a:buChar char="•"/>
            </a:pPr>
            <a:r>
              <a:rPr lang="sv-SE" dirty="0"/>
              <a:t>AI har inga känslor, inget medvetande, ingen egen vilja</a:t>
            </a:r>
          </a:p>
          <a:p>
            <a:r>
              <a:rPr lang="sv-SE" b="1" dirty="0"/>
              <a:t>2. Skillnad mot vanlig programmering</a:t>
            </a:r>
            <a:endParaRPr lang="sv-SE" dirty="0"/>
          </a:p>
          <a:p>
            <a:pPr>
              <a:buFont typeface="Arial" panose="020B0604020202020204" pitchFamily="34" charset="0"/>
              <a:buChar char="•"/>
            </a:pPr>
            <a:r>
              <a:rPr lang="sv-SE" dirty="0"/>
              <a:t>Vanlig kod: "om X, gör Y" (tydliga regler)</a:t>
            </a:r>
          </a:p>
          <a:p>
            <a:pPr>
              <a:buFont typeface="Arial" panose="020B0604020202020204" pitchFamily="34" charset="0"/>
              <a:buChar char="•"/>
            </a:pPr>
            <a:r>
              <a:rPr lang="sv-SE" dirty="0"/>
              <a:t>AI/Maskininlärning: "här är tusentals exempel - hitta mönstret själv"</a:t>
            </a:r>
          </a:p>
          <a:p>
            <a:pPr>
              <a:buFont typeface="Arial" panose="020B0604020202020204" pitchFamily="34" charset="0"/>
              <a:buChar char="•"/>
            </a:pPr>
            <a:r>
              <a:rPr lang="sv-SE" dirty="0"/>
              <a:t>Som att lära ett barn cykla genom att visa hundra videoklipp istället för att förklara balans</a:t>
            </a:r>
          </a:p>
          <a:p>
            <a:r>
              <a:rPr lang="sv-SE" b="1" dirty="0"/>
              <a:t>3. Varför AI kan ha fel</a:t>
            </a:r>
            <a:endParaRPr lang="sv-SE" dirty="0"/>
          </a:p>
          <a:p>
            <a:pPr>
              <a:buFont typeface="Arial" panose="020B0604020202020204" pitchFamily="34" charset="0"/>
              <a:buChar char="•"/>
            </a:pPr>
            <a:r>
              <a:rPr lang="sv-SE" dirty="0"/>
              <a:t>AI "gissar" baserat på mönster i träningsdata</a:t>
            </a:r>
          </a:p>
          <a:p>
            <a:pPr>
              <a:buFont typeface="Arial" panose="020B0604020202020204" pitchFamily="34" charset="0"/>
              <a:buChar char="•"/>
            </a:pPr>
            <a:r>
              <a:rPr lang="sv-SE" dirty="0"/>
              <a:t>Om träningsdata har fel eller bias, får AI fel eller bias</a:t>
            </a:r>
          </a:p>
          <a:p>
            <a:pPr>
              <a:buFont typeface="Arial" panose="020B0604020202020204" pitchFamily="34" charset="0"/>
              <a:buChar char="•"/>
            </a:pPr>
            <a:r>
              <a:rPr lang="sv-SE" dirty="0"/>
              <a:t>AI kan "hallucinera" - hitta på fakta som låter trovärdiga</a:t>
            </a:r>
          </a:p>
          <a:p>
            <a:pPr>
              <a:buFont typeface="Arial" panose="020B0604020202020204" pitchFamily="34" charset="0"/>
              <a:buChar char="•"/>
            </a:pPr>
            <a:r>
              <a:rPr lang="sv-SE" dirty="0"/>
              <a:t>Samma fråga kan ge olika svar vid olika tillfällen</a:t>
            </a:r>
          </a:p>
          <a:p>
            <a:r>
              <a:rPr lang="sv-SE" b="1" dirty="0"/>
              <a:t>Hantera vanliga elevfrågor</a:t>
            </a:r>
          </a:p>
          <a:p>
            <a:r>
              <a:rPr lang="sv-SE" b="1" dirty="0"/>
              <a:t>"Kan AI tänka som oss?"</a:t>
            </a:r>
            <a:endParaRPr lang="sv-SE" dirty="0"/>
          </a:p>
          <a:p>
            <a:pPr>
              <a:buFont typeface="Arial" panose="020B0604020202020204" pitchFamily="34" charset="0"/>
              <a:buChar char="•"/>
            </a:pPr>
            <a:r>
              <a:rPr lang="sv-SE" dirty="0"/>
              <a:t>Nej, AI simulerar tänkande genom mönsterigenkänning, men "förstår" inte som vi</a:t>
            </a:r>
          </a:p>
          <a:p>
            <a:pPr>
              <a:buFont typeface="Arial" panose="020B0604020202020204" pitchFamily="34" charset="0"/>
              <a:buChar char="•"/>
            </a:pPr>
            <a:r>
              <a:rPr lang="sv-SE" dirty="0"/>
              <a:t>Den har ingen medvetenhet eller känslor</a:t>
            </a:r>
          </a:p>
          <a:p>
            <a:pPr>
              <a:buFont typeface="Arial" panose="020B0604020202020204" pitchFamily="34" charset="0"/>
              <a:buChar char="•"/>
            </a:pPr>
            <a:r>
              <a:rPr lang="sv-SE" dirty="0"/>
              <a:t>Jämför med en mycket avancerad "</a:t>
            </a:r>
            <a:r>
              <a:rPr lang="sv-SE" dirty="0" err="1"/>
              <a:t>autocomplete</a:t>
            </a:r>
            <a:r>
              <a:rPr lang="sv-SE" dirty="0"/>
              <a:t>"-funktion</a:t>
            </a:r>
          </a:p>
          <a:p>
            <a:r>
              <a:rPr lang="sv-SE" b="1" dirty="0"/>
              <a:t>"Hur vet AI vad jag vill ha?"</a:t>
            </a:r>
            <a:endParaRPr lang="sv-SE" dirty="0"/>
          </a:p>
          <a:p>
            <a:pPr>
              <a:buFont typeface="Arial" panose="020B0604020202020204" pitchFamily="34" charset="0"/>
              <a:buChar char="•"/>
            </a:pPr>
            <a:r>
              <a:rPr lang="sv-SE" dirty="0"/>
              <a:t>AI analyserar din input och jämför med liknande mönster i träningsdata</a:t>
            </a:r>
          </a:p>
          <a:p>
            <a:pPr>
              <a:buFont typeface="Arial" panose="020B0604020202020204" pitchFamily="34" charset="0"/>
              <a:buChar char="•"/>
            </a:pPr>
            <a:r>
              <a:rPr lang="sv-SE" dirty="0"/>
              <a:t>Ju mer kontext du ger, desto bättre "gissning"</a:t>
            </a:r>
          </a:p>
          <a:p>
            <a:pPr>
              <a:buFont typeface="Arial" panose="020B0604020202020204" pitchFamily="34" charset="0"/>
              <a:buChar char="•"/>
            </a:pPr>
            <a:r>
              <a:rPr lang="sv-SE" dirty="0"/>
              <a:t>AI lär sig inte från dig personligen (i de flesta fall)</a:t>
            </a:r>
          </a:p>
          <a:p>
            <a:r>
              <a:rPr lang="sv-SE" b="1" dirty="0"/>
              <a:t>"Kommer AI ta över världen?"</a:t>
            </a:r>
            <a:endParaRPr lang="sv-SE" dirty="0"/>
          </a:p>
          <a:p>
            <a:pPr>
              <a:buFont typeface="Arial" panose="020B0604020202020204" pitchFamily="34" charset="0"/>
              <a:buChar char="•"/>
            </a:pPr>
            <a:r>
              <a:rPr lang="sv-SE" dirty="0"/>
              <a:t>AI är ett verktyg byggt av människor</a:t>
            </a:r>
          </a:p>
          <a:p>
            <a:pPr>
              <a:buFont typeface="Arial" panose="020B0604020202020204" pitchFamily="34" charset="0"/>
              <a:buChar char="•"/>
            </a:pPr>
            <a:r>
              <a:rPr lang="sv-SE" dirty="0"/>
              <a:t>Den har inga egna mål eller önskemål</a:t>
            </a:r>
          </a:p>
          <a:p>
            <a:pPr>
              <a:buFont typeface="Arial" panose="020B0604020202020204" pitchFamily="34" charset="0"/>
              <a:buChar char="•"/>
            </a:pPr>
            <a:r>
              <a:rPr lang="sv-SE" dirty="0"/>
              <a:t>Viktigt att diskutera ansvarsfull utveckling och användning</a:t>
            </a:r>
          </a:p>
          <a:p>
            <a:r>
              <a:rPr lang="sv-SE" b="1" dirty="0"/>
              <a:t>Tips för diskussionsledning</a:t>
            </a:r>
          </a:p>
          <a:p>
            <a:r>
              <a:rPr lang="sv-SE" b="1" dirty="0"/>
              <a:t>Fokusera på förståelse, inte rädsla eller överdrift</a:t>
            </a:r>
            <a:endParaRPr lang="sv-SE" dirty="0"/>
          </a:p>
          <a:p>
            <a:pPr>
              <a:buFont typeface="Arial" panose="020B0604020202020204" pitchFamily="34" charset="0"/>
              <a:buChar char="•"/>
            </a:pPr>
            <a:r>
              <a:rPr lang="sv-SE" dirty="0"/>
              <a:t>Målet är att eleverna ska ha en realistisk bild av AI</a:t>
            </a:r>
          </a:p>
          <a:p>
            <a:pPr>
              <a:buFont typeface="Arial" panose="020B0604020202020204" pitchFamily="34" charset="0"/>
              <a:buChar char="•"/>
            </a:pPr>
            <a:r>
              <a:rPr lang="sv-SE" dirty="0"/>
              <a:t>Varken "AI kan allt" eller "AI är farligt"</a:t>
            </a:r>
          </a:p>
          <a:p>
            <a:pPr>
              <a:buFont typeface="Arial" panose="020B0604020202020204" pitchFamily="34" charset="0"/>
              <a:buChar char="•"/>
            </a:pPr>
            <a:r>
              <a:rPr lang="sv-SE" dirty="0"/>
              <a:t>Betonar att AI är ett mycket kraftfullt verktyg som kräver kritiskt tänkande</a:t>
            </a:r>
          </a:p>
          <a:p>
            <a:r>
              <a:rPr lang="sv-SE" b="1" dirty="0"/>
              <a:t>Använd analogier eleverna förstår</a:t>
            </a:r>
            <a:endParaRPr lang="sv-SE" dirty="0"/>
          </a:p>
          <a:p>
            <a:pPr>
              <a:buFont typeface="Arial" panose="020B0604020202020204" pitchFamily="34" charset="0"/>
              <a:buChar char="•"/>
            </a:pPr>
            <a:r>
              <a:rPr lang="sv-SE" dirty="0"/>
              <a:t>"Gissningsmaskin" istället för "neurala nätverk"</a:t>
            </a:r>
          </a:p>
          <a:p>
            <a:pPr>
              <a:buFont typeface="Arial" panose="020B0604020202020204" pitchFamily="34" charset="0"/>
              <a:buChar char="•"/>
            </a:pPr>
            <a:r>
              <a:rPr lang="sv-SE" dirty="0"/>
              <a:t>"Mönsterigenkänning" istället för "maskininlärning"</a:t>
            </a:r>
          </a:p>
          <a:p>
            <a:pPr>
              <a:buFont typeface="Arial" panose="020B0604020202020204" pitchFamily="34" charset="0"/>
              <a:buChar char="•"/>
            </a:pPr>
            <a:r>
              <a:rPr lang="sv-SE" dirty="0"/>
              <a:t>"Som en mycket avancerad </a:t>
            </a:r>
            <a:r>
              <a:rPr lang="sv-SE" dirty="0" err="1"/>
              <a:t>autocomplete</a:t>
            </a:r>
            <a:r>
              <a:rPr lang="sv-SE" dirty="0"/>
              <a:t>" för textgenerering</a:t>
            </a:r>
          </a:p>
          <a:p>
            <a:r>
              <a:rPr lang="sv-SE" b="1" dirty="0"/>
              <a:t>Uppmuntra nyfikenhet</a:t>
            </a:r>
            <a:endParaRPr lang="sv-SE" dirty="0"/>
          </a:p>
          <a:p>
            <a:pPr>
              <a:buFont typeface="Arial" panose="020B0604020202020204" pitchFamily="34" charset="0"/>
              <a:buChar char="•"/>
            </a:pPr>
            <a:r>
              <a:rPr lang="sv-SE" dirty="0"/>
              <a:t>Det är okej att inte veta allt om AI</a:t>
            </a:r>
          </a:p>
          <a:p>
            <a:pPr>
              <a:buFont typeface="Arial" panose="020B0604020202020204" pitchFamily="34" charset="0"/>
              <a:buChar char="•"/>
            </a:pPr>
            <a:r>
              <a:rPr lang="sv-SE" dirty="0"/>
              <a:t>Viktigt att ställa frågor och vara kritisk</a:t>
            </a:r>
          </a:p>
          <a:p>
            <a:pPr>
              <a:buFont typeface="Arial" panose="020B0604020202020204" pitchFamily="34" charset="0"/>
              <a:buChar char="•"/>
            </a:pPr>
            <a:r>
              <a:rPr lang="sv-SE" dirty="0"/>
              <a:t>Lära sig tillsammans är värdefullt</a:t>
            </a:r>
          </a:p>
          <a:p>
            <a:r>
              <a:rPr lang="sv-SE" b="1" dirty="0"/>
              <a:t>Efter diskussionen</a:t>
            </a:r>
          </a:p>
          <a:p>
            <a:r>
              <a:rPr lang="sv-SE" b="1" dirty="0"/>
              <a:t>Förbered eleverna för nästa steg:</a:t>
            </a:r>
            <a:r>
              <a:rPr lang="sv-SE" dirty="0"/>
              <a:t> Nu när vi förstår vad AI är, kan vi börja diskutera hur vi använder det ansvarsfullt i skolan. AI är varken magi eller hot - det är ett kraftfullt verktyg som kräver kloka regler för hur vi använder det.</a:t>
            </a:r>
          </a:p>
          <a:p>
            <a:r>
              <a:rPr lang="sv-SE" b="1" dirty="0"/>
              <a:t>Koppla tillbaka till målsättningen:</a:t>
            </a:r>
            <a:r>
              <a:rPr lang="sv-SE" dirty="0"/>
              <a:t> Denna förståelse är grunden för allt annat vi kommer att diskutera om AI-användning. Utan att förstå vad AI faktiskt är och kan, blir det svårt att använda det klokt.</a:t>
            </a:r>
          </a:p>
          <a:p>
            <a:endParaRPr lang="sv-SE" dirty="0"/>
          </a:p>
        </p:txBody>
      </p:sp>
      <p:sp>
        <p:nvSpPr>
          <p:cNvPr id="4" name="Platshållare för bildnummer 3"/>
          <p:cNvSpPr>
            <a:spLocks noGrp="1"/>
          </p:cNvSpPr>
          <p:nvPr>
            <p:ph type="sldNum" sz="quarter" idx="5"/>
          </p:nvPr>
        </p:nvSpPr>
        <p:spPr/>
        <p:txBody>
          <a:bodyPr/>
          <a:lstStyle/>
          <a:p>
            <a:fld id="{89F0DEF0-B300-4DE7-84F9-E36B2EC3DF6E}" type="slidenum">
              <a:rPr lang="sv-SE" smtClean="0"/>
              <a:t>4</a:t>
            </a:fld>
            <a:endParaRPr lang="sv-SE"/>
          </a:p>
        </p:txBody>
      </p:sp>
    </p:spTree>
    <p:extLst>
      <p:ext uri="{BB962C8B-B14F-4D97-AF65-F5344CB8AC3E}">
        <p14:creationId xmlns:p14="http://schemas.microsoft.com/office/powerpoint/2010/main" val="305165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Aft>
                <a:spcPts val="1200"/>
              </a:spcAft>
            </a:pPr>
            <a:r>
              <a:rPr lang="sv-SE"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A1: Lärprocess - Utveckling vs. Genväg</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 dig som lärare - Varför denna diskussion är viktig</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Detta är kärnan i hela AI-diskussionen: </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AI ska stärka lärandet, inte ersätta det.</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Många elever har redan börjat använda AI för skolarbete, och utan tydliga riktlinjer riskerar de att missa viktiga lärandetillfällen. Din roll är att hjälpa dem förstå skillnaden mellan AI som "personlig tränare" vs "krycka".</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Kärnbudskapet att förmedla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Skolan handlar om att utveckla dina förmågor (och så mycket mer; sociala färdigheter, förståelse för demokrati, </a:t>
            </a:r>
            <a:r>
              <a:rPr lang="sv-SE" sz="1800" b="1" dirty="0" err="1">
                <a:effectLst/>
                <a:latin typeface="Times New Roman" panose="02020603050405020304" pitchFamily="18" charset="0"/>
                <a:ea typeface="Times New Roman" panose="02020603050405020304" pitchFamily="18" charset="0"/>
                <a:cs typeface="Times New Roman" panose="02020603050405020304" pitchFamily="18" charset="0"/>
              </a:rPr>
              <a:t>etc</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 - inte bara få rätt svar.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Processen är ofta viktigare än produkten. När vi använder AI för att slippa ansträngning förlorar vi möjligheten att växa.</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Så här leder du diskussionen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Starta med reflektion, inte regler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Innan ni diskuterar vad som är "tillåtet" eller "förbjudet", hjälp eleverna reflektera över sitt eget lärande:</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Öppningsfrågor: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"Berätta om en gång när du verkligen känt att du lärt dig något nytt. Vad hände i din hjärna?"</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är skillnaden mellan att få veta svaret och att förstå varför det är så?"</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Använd konkreta analogier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AI som personlig tränare vs krycka: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Tränare:</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Hjälper dig träna, förklarar tekniken, men du måste göra jobbet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Krycka:</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Gör jobbet åt dig så du slipper anstränga dig</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AI som GPS-analogi:</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Bra:</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Använd GPS för att lära dig nya vägar, förstå stadsplanering</a:t>
            </a:r>
          </a:p>
          <a:p>
            <a:pPr marL="342900" lvl="0" indent="-342900">
              <a:lnSpc>
                <a:spcPct val="120000"/>
              </a:lnSpc>
              <a:spcAft>
                <a:spcPts val="1200"/>
              </a:spcAft>
              <a:buSzPts val="1000"/>
              <a:buFont typeface="Symbol" panose="05050102010706020507" pitchFamily="18" charset="2"/>
              <a:buChar char=""/>
              <a:tabLst>
                <a:tab pos="457200" algn="l"/>
              </a:tabLs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Problematiskt:</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Bli helt beroende så du aldrig lär dig orientera själv</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Navigera gråzoner tillsammans</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Eleverna kommer att fråga om gråzonerna - det är bra! Här är några vanliga:</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"Får jag använda AI för att rätta min grammatik?"</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Diskutera: Vad vill du lära dig? Att skriva utan fel, eller att känna igen och förstå grammatiska mönster?</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Förslag: Använd AI för att förstå VARFÖR något är fel, inte bara för att fixa det</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"AI kan förklara saker bättre än läroboken"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Instämmer! Det kan vara ett utmärkt komplement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Viktigt: Jämför AI:s förklaring med andra källor, kontrollera att du verkligen förstår</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"AI hjälper mig komma på idéer när jag har blockering"</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Detta kan vara utmärkt användning!</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Viktigt: Använd AI:s idéer som startpunkt för dina egna tankar</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Hantera vanligt motstånd</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"Men det går ju så mycket snabbare med AI!"</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Lärarsvar: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"Ja, det stämmer. Men vad är syftet? Att bli klar snabbt eller att lära sig något? Tänk på att lära sig köra bil - du kan sitta på som passagerare hela tiden, men då lär du dig aldrig själv."</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"Alla andra använder AI, det är orättvist om jag inte får"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Lärarsvar: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"Vi kommer alla att använda AI - frågan är hur vi använder det för att bli bättre tänkare och lärare, inte bara för att få klart uppgifter."</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"AI är ju så mycket bättre än mig på det här"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Lärarsvar: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"Ja, AI kan vara snabbare på många saker. Men du har något AI aldrig kommer ha - dina unika erfarenheter, din kreativitet, din förmåga att känna och förstå på djupet. Målet är att du ska bli den bästa versionen av dig själv."</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Ämnesspecifika tips</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 språkämnen: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Utveckling: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AI förklarar komplex grammatik, hjälper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brainstorma</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argument, diskuterar textanalyser</a:t>
            </a:r>
          </a:p>
          <a:p>
            <a:pPr marL="342900" lvl="0" indent="-342900">
              <a:lnSpc>
                <a:spcPct val="120000"/>
              </a:lnSpc>
              <a:spcAft>
                <a:spcPts val="1200"/>
              </a:spcAft>
              <a:buSzPts val="1000"/>
              <a:buFont typeface="Symbol" panose="05050102010706020507" pitchFamily="18" charset="2"/>
              <a:buChar char=""/>
              <a:tabLst>
                <a:tab pos="457200" algn="l"/>
              </a:tabLs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Genväg: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AI skriver hela uppsatsen, översätter allt, analyserar texter åt dig</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 matematik:</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Utveckling: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AI förklarar varför en lösningsmetod fungerar, hjälper hitta olika angreppssätt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Genväg: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AI löser alla uppgifter åt dig utan att du förstår stegen</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 </a:t>
            </a:r>
            <a:r>
              <a:rPr lang="sv-SE" sz="1800" b="1" dirty="0" err="1">
                <a:effectLst/>
                <a:latin typeface="Times New Roman" panose="02020603050405020304" pitchFamily="18" charset="0"/>
                <a:ea typeface="Times New Roman" panose="02020603050405020304" pitchFamily="18" charset="0"/>
                <a:cs typeface="Times New Roman" panose="02020603050405020304" pitchFamily="18" charset="0"/>
              </a:rPr>
              <a:t>SO-ämnen</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Utveckling: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AI hjälper hitta källor, förklarar komplexa samhällsfenomen, diskuterar olika perspektiv</a:t>
            </a:r>
          </a:p>
          <a:p>
            <a:pPr marL="342900" lvl="0" indent="-342900">
              <a:lnSpc>
                <a:spcPct val="120000"/>
              </a:lnSpc>
              <a:spcAft>
                <a:spcPts val="1200"/>
              </a:spcAft>
              <a:buSzPts val="1000"/>
              <a:buFont typeface="Symbol" panose="05050102010706020507" pitchFamily="18" charset="2"/>
              <a:buChar char=""/>
              <a:tabLst>
                <a:tab pos="457200" algn="l"/>
              </a:tabLs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Genväg: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AI skriver hela rapporter, sammanfattar utan att du läst ursprungskällorna</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Praktiska strategier för klassrummet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"Lärprocess-frågan"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Lär eleverna att alltid fråga sig själva: </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"Kommer jag att kunna detta bättre efter att jag använt AI, eller kommer jag bara att ha gjort klart uppgiften?"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"Förklara-för-kompis-testet"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Efter AI-hjälp: Kan du förklara för en klasskamrat vad du lärt dig? Om inte - använd AI igen för att förstå, inte bara för att få svar.</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"Två-versions-metoden"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För vissa uppgifter: Gör först en version själv, sedan en med AI-stöd. Jämför och reflektera över skillnaderna.</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Förbered dig för uppföljning</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Detta är ingen engångskonversation!</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Eleverna behöver återkommande reflektion över sin AI-användning. Planera för:</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Korta check-</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ins</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under terminen</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Reflektion i slutet av arbetsområde: "Hur använde du AI? Vad lärde du dig?"</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Elevernas egna exempel på när AI hjälpt dem lära vs när det blivit en genväg</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Viktigt att komma ihåg</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Du behöver inte ha alla svar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om specifik AI-användning i ditt ämne. Fokusera på att utveckla elevernas </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metakognition</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 deras förmåga att tänka om sitt eget tänkande och lärande. Det är en färdighet som kommer att hjälpa dem oavsett vilka verktyg som utvecklas i framtiden.</a:t>
            </a:r>
          </a:p>
          <a:p>
            <a:endParaRPr lang="sv-SE" dirty="0"/>
          </a:p>
        </p:txBody>
      </p:sp>
      <p:sp>
        <p:nvSpPr>
          <p:cNvPr id="4" name="Platshållare för bildnummer 3"/>
          <p:cNvSpPr>
            <a:spLocks noGrp="1"/>
          </p:cNvSpPr>
          <p:nvPr>
            <p:ph type="sldNum" sz="quarter" idx="5"/>
          </p:nvPr>
        </p:nvSpPr>
        <p:spPr/>
        <p:txBody>
          <a:bodyPr/>
          <a:lstStyle/>
          <a:p>
            <a:fld id="{89F0DEF0-B300-4DE7-84F9-E36B2EC3DF6E}" type="slidenum">
              <a:rPr lang="sv-SE" smtClean="0"/>
              <a:t>5</a:t>
            </a:fld>
            <a:endParaRPr lang="sv-SE"/>
          </a:p>
        </p:txBody>
      </p:sp>
    </p:spTree>
    <p:extLst>
      <p:ext uri="{BB962C8B-B14F-4D97-AF65-F5344CB8AC3E}">
        <p14:creationId xmlns:p14="http://schemas.microsoft.com/office/powerpoint/2010/main" val="121498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Bef>
                <a:spcPts val="800"/>
              </a:spcBef>
              <a:spcAft>
                <a:spcPts val="600"/>
              </a:spcAft>
            </a:pPr>
            <a:r>
              <a:rPr lang="sv-SE" sz="1800" b="1" kern="0" dirty="0">
                <a:effectLst/>
                <a:latin typeface="Arial" panose="020B0604020202020204" pitchFamily="34" charset="0"/>
                <a:ea typeface="SimHei" panose="02010609060101010101" pitchFamily="49" charset="-122"/>
                <a:cs typeface="Times New Roman" panose="02020603050405020304" pitchFamily="18" charset="0"/>
              </a:rPr>
              <a:t>A2: Innehållsansvar - Korrekthet och trovärdighet</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 dig som lärare - Varför detta är kritiskt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AI "hallucinerar" - det låter övertygande även när det har fel.</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Detta är kanske den viktigaste säkerhetslektionen eleverna behöver lära sig. AI kan presentera felaktig information med samma självsäkerhet som korrekt information. Eleverna måste förstå att de alltid bär det fulla ansvaret för vad de lämnar in.</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Kärnbudskap att förmedla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Du har 100% ansvar för allt du lämnar in - även om AI hjälpt dig.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Det är ingen ursäkt att säga "men AI sa att det var så". Om du använder AI måste du kunna svara för innehållet.</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Praktiska strategier för diskussion</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Starta med elevernas egna erfarenheter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Öppningsfrågor: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"Har ni någon gång märkt att AI gett er fel information?"</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hände när ni googlade något och fick olika svar från olika källor?"</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"Hur känner ni när ni inte är säkra på om något stämmer?"</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Konkreta exempel på AI-hallucination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Berätta för eleverna (eller låt dem testa):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AI kan hitta på citat som låter trovärdiga men aldrig sagts</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Matematik: AI kan göra räknefel men förklara dem övertygande</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Historia: AI kan blanda ihop årtal eller påstå att saker hänt som aldrig hänt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Vetenskap: AI kan presentera föråldrade teorier som aktuella</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"Källa-pyramiden" för eleverna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Lär eleverna denna prioritering:</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Font typeface="+mj-lt"/>
              <a:buAutoNum type="arabicPeriod"/>
              <a:tabLst>
                <a:tab pos="457200" algn="l"/>
              </a:tabLs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Primärkällor: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Originaltexter, studier, officiella dokument</a:t>
            </a:r>
          </a:p>
          <a:p>
            <a:pPr marL="342900" lvl="0" indent="-342900">
              <a:lnSpc>
                <a:spcPct val="120000"/>
              </a:lnSpc>
              <a:spcAft>
                <a:spcPts val="1200"/>
              </a:spcAft>
              <a:buFont typeface="+mj-lt"/>
              <a:buAutoNum type="arabicPeriod"/>
              <a:tabLst>
                <a:tab pos="457200" algn="l"/>
              </a:tabLs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Sekundärkällor: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Akademiska sammanfattningar, kvalitetsmedia</a:t>
            </a:r>
          </a:p>
          <a:p>
            <a:pPr marL="342900" lvl="0" indent="-342900">
              <a:lnSpc>
                <a:spcPct val="120000"/>
              </a:lnSpc>
              <a:spcAft>
                <a:spcPts val="1200"/>
              </a:spcAft>
              <a:buFont typeface="+mj-lt"/>
              <a:buAutoNum type="arabicPeriod"/>
              <a:tabLst>
                <a:tab pos="457200" algn="l"/>
              </a:tabLs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AI:</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Bra startpunkt, men kräver ALLTID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dubbelkoll</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Hantera elevmotstånd</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"Men det tar så lång tid att dubbelkolla allt"</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Lärarsvar: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"Du behöver inte dubbelkolla allt - men de viktigaste fakta som din slutsats bygger på. Tänk som en journalist: vilka påståenden skulle få dig i trubbel om de var fel?"</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"Hur ska jag veta vad som är rätt om olika källor säger olika saker?"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Lärarsvar: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"Bra fråga! Det är precis det kritiska tänkande vi tränar. Titta på: Vem har sagt det? När? Med vilka belägg? Vad säger majoriteten av trovärdiga källor?"</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Praktiska verktyg att lära eleverna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"Tveksam-alarmet"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Lär eleverna att reagera på signaler som:</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Mycket specifika siffror utan källa</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Påståenden som låter för bra/enkla för att vara sanna</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Information som motsäger vad de lärt sig tidigare</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Svar utan källhänvisningar</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"Triangulerings-regeln"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För viktiga fakta: Hitta minst tre oberoende källor som bekräftar informationen.</a:t>
            </a:r>
          </a:p>
          <a:p>
            <a:endParaRPr lang="sv-SE" dirty="0"/>
          </a:p>
        </p:txBody>
      </p:sp>
      <p:sp>
        <p:nvSpPr>
          <p:cNvPr id="4" name="Platshållare för bildnummer 3"/>
          <p:cNvSpPr>
            <a:spLocks noGrp="1"/>
          </p:cNvSpPr>
          <p:nvPr>
            <p:ph type="sldNum" sz="quarter" idx="5"/>
          </p:nvPr>
        </p:nvSpPr>
        <p:spPr/>
        <p:txBody>
          <a:bodyPr/>
          <a:lstStyle/>
          <a:p>
            <a:fld id="{89F0DEF0-B300-4DE7-84F9-E36B2EC3DF6E}" type="slidenum">
              <a:rPr lang="sv-SE" smtClean="0"/>
              <a:t>6</a:t>
            </a:fld>
            <a:endParaRPr lang="sv-SE"/>
          </a:p>
        </p:txBody>
      </p:sp>
    </p:spTree>
    <p:extLst>
      <p:ext uri="{BB962C8B-B14F-4D97-AF65-F5344CB8AC3E}">
        <p14:creationId xmlns:p14="http://schemas.microsoft.com/office/powerpoint/2010/main" val="128187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Bef>
                <a:spcPts val="800"/>
              </a:spcBef>
              <a:spcAft>
                <a:spcPts val="600"/>
              </a:spcAft>
            </a:pPr>
            <a:r>
              <a:rPr lang="sv-SE" sz="1800" b="1" kern="0" dirty="0">
                <a:effectLst/>
                <a:latin typeface="Arial" panose="020B0604020202020204" pitchFamily="34" charset="0"/>
                <a:ea typeface="SimHei" panose="02010609060101010101" pitchFamily="49" charset="-122"/>
                <a:cs typeface="Times New Roman" panose="02020603050405020304" pitchFamily="18" charset="0"/>
              </a:rPr>
              <a:t>A3: Kreativitet och egen röst - Verktyg vs. Ersättare</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För dig som lärare - Kämpa för elevernas unika röster</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Det här handlar om vem eleverna är som tänkare och skapare.</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I en värld där AI kan producera "bra nog" texter finns risk att elevernas egna röster drunknar. Din uppgift är att hjälpa dem använd AI för att förstärka sin kreativitet, inte ersätta den.</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Kärnbudskap att förmedla</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Din personliga röst, dina tankar och din kreativitet är ovärderlig.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AI kan hjälpa dig tänka, men inte tänka åt dig. Det som gör din text intressant är DU - dina erfarenheter, perspektiv och sätt att uttrycka dig.</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Så här leder du diskussionen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Börja med värdering av originalitet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Diskussionsstartare:</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gör att ni känner igen en väns, författare, eller en artists (låt)text även utan namn på den?"</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är skillnaden mellan en AI-text och en text skriven av någon ni känner?"</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"Varför är det roligt att läsa olika personers texter om samma ämne?"</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Konkreta exempel på "verktyg vs ersättare"</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AI som verktyg (</a:t>
            </a:r>
            <a:r>
              <a:rPr lang="sv-SE" sz="1800" b="1" dirty="0">
                <a:effectLst/>
                <a:latin typeface="Segoe UI Emoji" panose="020B0502040204020203" pitchFamily="34" charset="0"/>
                <a:ea typeface="Times New Roman" panose="02020603050405020304" pitchFamily="18" charset="0"/>
                <a:cs typeface="Segoe UI Emoji" panose="020B0502040204020203" pitchFamily="34" charset="0"/>
              </a:rPr>
              <a:t>🟢</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"Hjälp mig hitta motargument till min tes om klimatförändringar"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"Föreslå fem olika sätt att strukturera min berättelse"</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"Vad skulle en kritiker säga om min analys?"</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"Hjälp mig hitta synonymer till detta ord som passar min ton"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AI som ersättare (</a:t>
            </a:r>
            <a:r>
              <a:rPr lang="sv-SE" sz="1800" b="1" dirty="0">
                <a:effectLst/>
                <a:latin typeface="Segoe UI Emoji" panose="020B0502040204020203" pitchFamily="34" charset="0"/>
                <a:ea typeface="Times New Roman" panose="02020603050405020304" pitchFamily="18" charset="0"/>
                <a:cs typeface="Segoe UI Emoji" panose="020B0502040204020203" pitchFamily="34" charset="0"/>
              </a:rPr>
              <a:t>🔴</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"Skriv en uppsats om miljöproblem"</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"Formulera om hela detta stycke så det låter bättre"</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"Skriv en slutsats till min rapport"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Riskerna med AI-homogenisering</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Hjälp eleverna förstå vad vi förlorar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Diskussionsfrågor: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händer om alla använder samma AI för att 'förbättra' sina texter?"</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"Varför är det värdefullt att texter låter olika?"</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förlorar vi som samhälle om alla börjar skriva likadant?"</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"Egen röst-övningen"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Praktisk aktivitet: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Font typeface="+mj-lt"/>
              <a:buAutoNum type="arabicPeriod"/>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Låt eleverna beskriva samma händelse/ämne i 2-3 meningar</a:t>
            </a:r>
          </a:p>
          <a:p>
            <a:pPr marL="342900" lvl="0" indent="-342900">
              <a:lnSpc>
                <a:spcPct val="120000"/>
              </a:lnSpc>
              <a:spcAft>
                <a:spcPts val="1200"/>
              </a:spcAft>
              <a:buFont typeface="+mj-lt"/>
              <a:buAutoNum type="arabicPeriod"/>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Jämför hur olika alla texter blev</a:t>
            </a:r>
          </a:p>
          <a:p>
            <a:pPr marL="342900" lvl="0" indent="-342900">
              <a:lnSpc>
                <a:spcPct val="120000"/>
              </a:lnSpc>
              <a:spcAft>
                <a:spcPts val="1200"/>
              </a:spcAft>
              <a:buFont typeface="+mj-lt"/>
              <a:buAutoNum type="arabicPeriod"/>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Diskutera: "Vad gör din text unik? Vad skulle försvinna om AI skrev den?"</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Kreativ AI-användning som stärker rösten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"Brainstorm-partnern"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AI som idégenerator som eleverna sedan utvecklar på sitt sätt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"Ge mig 10 ovanliga vinklar på detta ämne" - välj den som känns rätt för dig</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sv-SE" sz="1800" b="1" dirty="0" err="1">
                <a:effectLst/>
                <a:latin typeface="Times New Roman" panose="02020603050405020304" pitchFamily="18" charset="0"/>
                <a:ea typeface="Times New Roman" panose="02020603050405020304" pitchFamily="18" charset="0"/>
                <a:cs typeface="Times New Roman" panose="02020603050405020304" pitchFamily="18" charset="0"/>
              </a:rPr>
              <a:t>Devils</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b="1" dirty="0" err="1">
                <a:effectLst/>
                <a:latin typeface="Times New Roman" panose="02020603050405020304" pitchFamily="18" charset="0"/>
                <a:ea typeface="Times New Roman" panose="02020603050405020304" pitchFamily="18" charset="0"/>
                <a:cs typeface="Times New Roman" panose="02020603050405020304" pitchFamily="18" charset="0"/>
              </a:rPr>
              <a:t>advocate</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Be AI ifrågasätta dina idéer för att stärka din argumentation</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"Hitta svagheter i min tes" - gör dig till en bättre tänkare</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"Stilcoach"</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"Förklara varför denna mening fungerar bra"</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är skillnaden mellan dessa två sätt att uttrycka samma sak?"</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Hantera kreativitetsoro</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"Jag är inte kreativ/bra på att skriva"</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Lärarsvar: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"Kreativitet är din unika kombination av tankar och erfarenheter. AI kan hjälpa dig hitta verktyg för att uttrycka dem bättre, men det är fortfarande DINA tankar som är värdefulla."</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"AI skriver så mycket bättre än jag"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Lärarsvar: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"AI skriver generiskt 'bra'. Men det som gör en text verkligt intressant är den mänskliga rösten bakom den. AI kan hjälpa dig utveckla din röst, men inte ersätta den."</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Långsiktiga konsekvenser att diskutera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 individen: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Risk att förlora förmågan att uttrycka sig själv</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Minskad självkänsla som tänkare och skapare</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Beroende av externa verktyg för kreativitet</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 samhället: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Minskad mångfald av perspektiv och röster</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"Plattning" av kulturellt uttryck</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Förlorad mänsklig kreativitet i kollektiv problemlösning</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Avslutande reflektion för läraren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Kom ihåg: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Dessa diskussioner formar inte bara AI-användning utan elevernas syn på sitt eget värde som tänkare. Hjälp dem förstå att AI är ett verktyg för att bli bättre versioner av sig själva - inte för att bli någon annan.</a:t>
            </a:r>
          </a:p>
          <a:p>
            <a:endParaRPr lang="sv-SE" dirty="0"/>
          </a:p>
        </p:txBody>
      </p:sp>
      <p:sp>
        <p:nvSpPr>
          <p:cNvPr id="4" name="Platshållare för bildnummer 3"/>
          <p:cNvSpPr>
            <a:spLocks noGrp="1"/>
          </p:cNvSpPr>
          <p:nvPr>
            <p:ph type="sldNum" sz="quarter" idx="5"/>
          </p:nvPr>
        </p:nvSpPr>
        <p:spPr/>
        <p:txBody>
          <a:bodyPr/>
          <a:lstStyle/>
          <a:p>
            <a:fld id="{89F0DEF0-B300-4DE7-84F9-E36B2EC3DF6E}" type="slidenum">
              <a:rPr lang="sv-SE" smtClean="0"/>
              <a:t>7</a:t>
            </a:fld>
            <a:endParaRPr lang="sv-SE"/>
          </a:p>
        </p:txBody>
      </p:sp>
    </p:spTree>
    <p:extLst>
      <p:ext uri="{BB962C8B-B14F-4D97-AF65-F5344CB8AC3E}">
        <p14:creationId xmlns:p14="http://schemas.microsoft.com/office/powerpoint/2010/main" val="2834867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Bef>
                <a:spcPts val="800"/>
              </a:spcBef>
              <a:spcAft>
                <a:spcPts val="600"/>
              </a:spcAft>
            </a:pPr>
            <a:r>
              <a:rPr lang="sv-SE" sz="1800" b="1" kern="0" dirty="0">
                <a:effectLst/>
                <a:latin typeface="Arial" panose="020B0604020202020204" pitchFamily="34" charset="0"/>
                <a:ea typeface="SimHei" panose="02010609060101010101" pitchFamily="49" charset="-122"/>
                <a:cs typeface="Times New Roman" panose="02020603050405020304" pitchFamily="18" charset="0"/>
              </a:rPr>
              <a:t>A4: Dataintegritet - Skydda din och andras information</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 dig som lärare - Varför detta är avgörande</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AI-modeller sparar och lär sig av det vi skriver.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Många elever förstår inte att när de chattar med AI så bidrar de till träningsdata som kan påverka framtida svar till andra användare. Det här handlar om både personlig säkerhet och respekt för andra människors integritet.</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Kärnbudskap att förmedla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Grundregeln: Det du inte skulle dela på </a:t>
            </a:r>
            <a:r>
              <a:rPr lang="sv-SE" sz="1800" b="1" dirty="0" err="1">
                <a:effectLst/>
                <a:latin typeface="Times New Roman" panose="02020603050405020304" pitchFamily="18" charset="0"/>
                <a:ea typeface="Times New Roman" panose="02020603050405020304" pitchFamily="18" charset="0"/>
                <a:cs typeface="Times New Roman" panose="02020603050405020304" pitchFamily="18" charset="0"/>
              </a:rPr>
              <a:t>Instagram</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 eller </a:t>
            </a:r>
            <a:r>
              <a:rPr lang="sv-SE" sz="1800" b="1" dirty="0" err="1">
                <a:effectLst/>
                <a:latin typeface="Times New Roman" panose="02020603050405020304" pitchFamily="18" charset="0"/>
                <a:ea typeface="Times New Roman" panose="02020603050405020304" pitchFamily="18" charset="0"/>
                <a:cs typeface="Times New Roman" panose="02020603050405020304" pitchFamily="18" charset="0"/>
              </a:rPr>
              <a:t>TikTok</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 ska du inte heller dela med AI.</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Tänk på AI som en offentlig plattform där andra kan komma åt informationen, även om det inte verkar så.</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Så här leder du diskussionen utan att skrämma</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Starta med elevernas egen förståelse av digital säkerhet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Öppningsfrågor: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tänker ni på när ni postar på sociala medier? Vilken information delar ni aldrig?"</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"Varför är det viktigt att skydda personlig information online?"</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skulle kunna hända om fel person fick tag på era privata meddelanden?"</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Förklara hur AI-träning fungerar (enkelt!)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Använd denna analogi:</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"Tänk på AI som en elev som lär sig genom att läsa allt du skriver. Den kommer ihåg mönster och fraser, även om den inte nödvändigtvis kommer ihåg exakt vad DU skrev. Men information kan 'läcka' ut i nya svar till andra personer."</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Konkreta exempel att diskutera med eleverna</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Säkra användningsområden (</a:t>
            </a:r>
            <a:r>
              <a:rPr lang="sv-SE" sz="1800" b="1" dirty="0">
                <a:effectLst/>
                <a:latin typeface="Segoe UI Emoji" panose="020B0502040204020203" pitchFamily="34" charset="0"/>
                <a:ea typeface="Times New Roman" panose="02020603050405020304" pitchFamily="18" charset="0"/>
                <a:cs typeface="Segoe UI Emoji" panose="020B0502040204020203" pitchFamily="34" charset="0"/>
              </a:rPr>
              <a:t>🟢</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Visa att det mesta faktiskt ÄR okej:</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"Förklara fotosyntesen för mig"</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"Hjälp mig förstå denna matematiska formel"</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"Kan du ge feedback på denna text: [anonym text utan namn]"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"Vad betyder ordet 'epistemologi'?"</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"Hur skriver man en bra inledning till en uppsats?"</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Riskfyllda situationer (</a:t>
            </a:r>
            <a:r>
              <a:rPr lang="sv-SE" sz="1800" b="1" dirty="0">
                <a:effectLst/>
                <a:latin typeface="Segoe UI Emoji" panose="020B0502040204020203" pitchFamily="34" charset="0"/>
                <a:ea typeface="Times New Roman" panose="02020603050405020304" pitchFamily="18" charset="0"/>
                <a:cs typeface="Segoe UI Emoji" panose="020B0502040204020203" pitchFamily="34" charset="0"/>
              </a:rPr>
              <a:t>🔴</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 - med förklaringar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1. Personlig information: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Fullständigt namn + adress/skola = kan användas för identifiering</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Personnummer/mobilnummer = kan missbrukas</a:t>
            </a:r>
          </a:p>
          <a:p>
            <a:pPr marL="342900" lvl="0" indent="-342900">
              <a:lnSpc>
                <a:spcPct val="120000"/>
              </a:lnSpc>
              <a:spcAft>
                <a:spcPts val="1200"/>
              </a:spcAft>
              <a:buSzPts val="1000"/>
              <a:buFont typeface="Symbol" panose="05050102010706020507" pitchFamily="18" charset="2"/>
              <a:buChar char=""/>
              <a:tabLst>
                <a:tab pos="457200" algn="l"/>
              </a:tabLst>
            </a:pPr>
            <a:r>
              <a:rPr lang="sv-SE"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Lärartip</a:t>
            </a: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 Förklara att även "oskyldiga" kombinationer kan vara farliga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2. Andra människors information: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Chattar där kompisars namn framgår = kränker deras integritet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Klasskamraters pinsamma situationer = kan skada relationer</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3. Upphovsrättsskyddat material:</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Klistra in hela texter från böcker/artiklar = bryter mot upphovsrätt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Kan få konsekvenser för både eleven och skolan</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Hantera elevernas scenariofrågor</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Scenario 1: Gruppchatt-dilemmat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Elevfråga:</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"En kompis vill att jag klistrar in vår gruppchatt i AI för att förstå ett bråk"</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Lärarens vägledning:</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skulle du känna om någon delade dina privata meddelanden utan att fråga?"</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"Alternativ: Berätta för AI om situationen med egna ord, utan namn eller specifika citat"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"Be alla i gruppen om tillstånd först - om inte alla säger ja, gör det inte"</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Scenario 2: Namnlista-problemet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Elevfråga:</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"Är det verkligen farligt att ladda upp en klasslista för att göra en rolig sång?"</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Lärarens vägledning:</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"Tänk långsiktigt - vad händer om den informationen kombineras med annan data?"</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"Du har inte tillstånd från alla att dela deras namn"</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"Alternativ: Använd kodnamn eller låt AI skapa fiktiva namn istället"</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Praktiska strategier att lära eleverna</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"Anonymiserings-</a:t>
            </a:r>
            <a:r>
              <a:rPr lang="sv-SE" sz="1800" b="1" dirty="0" err="1">
                <a:effectLst/>
                <a:latin typeface="Times New Roman" panose="02020603050405020304" pitchFamily="18" charset="0"/>
                <a:ea typeface="Times New Roman" panose="02020603050405020304" pitchFamily="18" charset="0"/>
                <a:cs typeface="Times New Roman" panose="02020603050405020304" pitchFamily="18" charset="0"/>
              </a:rPr>
              <a:t>checkan</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Innan du delar något med AI, fråga:</a:t>
            </a:r>
          </a:p>
          <a:p>
            <a:pPr marL="342900" lvl="0" indent="-342900">
              <a:lnSpc>
                <a:spcPct val="120000"/>
              </a:lnSpc>
              <a:spcAft>
                <a:spcPts val="1200"/>
              </a:spcAft>
              <a:buFont typeface="+mj-lt"/>
              <a:buAutoNum type="arabicPeriod"/>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Kan någon identifiera mig från detta?</a:t>
            </a:r>
          </a:p>
          <a:p>
            <a:pPr marL="342900" lvl="0" indent="-342900">
              <a:lnSpc>
                <a:spcPct val="120000"/>
              </a:lnSpc>
              <a:spcAft>
                <a:spcPts val="1200"/>
              </a:spcAft>
              <a:buFont typeface="+mj-lt"/>
              <a:buAutoNum type="arabicPeriod"/>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Kan någon identifiera andra från detta?</a:t>
            </a:r>
          </a:p>
          <a:p>
            <a:pPr marL="342900" lvl="0" indent="-342900">
              <a:lnSpc>
                <a:spcPct val="120000"/>
              </a:lnSpc>
              <a:spcAft>
                <a:spcPts val="1200"/>
              </a:spcAft>
              <a:buFont typeface="+mj-lt"/>
              <a:buAutoNum type="arabicPeriod"/>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Skulle jag vara okej med att detta blev offentligt?</a:t>
            </a:r>
          </a:p>
          <a:p>
            <a:pPr marL="342900" lvl="0" indent="-342900">
              <a:lnSpc>
                <a:spcPct val="120000"/>
              </a:lnSpc>
              <a:spcAft>
                <a:spcPts val="1200"/>
              </a:spcAft>
              <a:buFont typeface="+mj-lt"/>
              <a:buAutoNum type="arabicPeriod"/>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Har jag rätt att dela detta?</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"Omformulerings-metoden"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Istället för att klistra in exakt text, berätta för AI med egna ord:</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"Jag och en kompis har olika åsikter om... hur kan vi lösa detta?"</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 min klass diskuterade vi... vad är andra perspektiv på detta?"</a:t>
            </a:r>
          </a:p>
          <a:p>
            <a:endParaRPr lang="sv-SE" dirty="0"/>
          </a:p>
        </p:txBody>
      </p:sp>
      <p:sp>
        <p:nvSpPr>
          <p:cNvPr id="4" name="Platshållare för bildnummer 3"/>
          <p:cNvSpPr>
            <a:spLocks noGrp="1"/>
          </p:cNvSpPr>
          <p:nvPr>
            <p:ph type="sldNum" sz="quarter" idx="5"/>
          </p:nvPr>
        </p:nvSpPr>
        <p:spPr/>
        <p:txBody>
          <a:bodyPr/>
          <a:lstStyle/>
          <a:p>
            <a:fld id="{89F0DEF0-B300-4DE7-84F9-E36B2EC3DF6E}" type="slidenum">
              <a:rPr lang="sv-SE" smtClean="0"/>
              <a:t>8</a:t>
            </a:fld>
            <a:endParaRPr lang="sv-SE"/>
          </a:p>
        </p:txBody>
      </p:sp>
    </p:spTree>
    <p:extLst>
      <p:ext uri="{BB962C8B-B14F-4D97-AF65-F5344CB8AC3E}">
        <p14:creationId xmlns:p14="http://schemas.microsoft.com/office/powerpoint/2010/main" val="92077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9F0DEF0-B300-4DE7-84F9-E36B2EC3DF6E}" type="slidenum">
              <a:rPr lang="sv-SE" smtClean="0"/>
              <a:t>9</a:t>
            </a:fld>
            <a:endParaRPr lang="sv-SE"/>
          </a:p>
        </p:txBody>
      </p:sp>
    </p:spTree>
    <p:extLst>
      <p:ext uri="{BB962C8B-B14F-4D97-AF65-F5344CB8AC3E}">
        <p14:creationId xmlns:p14="http://schemas.microsoft.com/office/powerpoint/2010/main" val="3537998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Bef>
                <a:spcPts val="800"/>
              </a:spcBef>
              <a:spcAft>
                <a:spcPts val="600"/>
              </a:spcAft>
            </a:pPr>
            <a:r>
              <a:rPr lang="sv-SE" sz="1800" b="1" kern="0" dirty="0">
                <a:effectLst/>
                <a:latin typeface="Arial" panose="020B0604020202020204" pitchFamily="34" charset="0"/>
                <a:ea typeface="SimHei" panose="02010609060101010101" pitchFamily="49" charset="-122"/>
                <a:cs typeface="Times New Roman" panose="02020603050405020304" pitchFamily="18" charset="0"/>
              </a:rPr>
              <a:t>A5: Transparens - Öppenhet om process</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För dig som lärare - Bygg en kultur av ärlighet</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Målet är att eliminera stress och osäkerhet kring AI-användning.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När eleverna vet att de kan vara öppna med hur de arbetat, minskar risken för fusk och ökar chansen för verklig reflektion över lärprocessen.</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Kärnbudskap att förmedla</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Det finns inget att dölja om du följer våra gemensamma regler.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Transparens hjälper både dig som elev att reflektera över ditt lärande och mig som lärare att förstå hur jag kan hjälpa dig bättre.</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Så här skapar du en trygg miljö för ärlighet</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Börja med att förklara VARFÖR transparens hjälper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Till eleverna: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"När jag förstår hur du jobbat kan jag ge bättre feedback"</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"Om du fastnat på något specifikt kan jag hjälpa dig med just det"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"Transparens skyddar dig - om något verkar konstigt i din text kan vi diskutera det istället för att jag bara gissar"</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Gör transparens enkelt, inte betungande</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Fokusera på processen, inte detaljerna: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Inte: "Jag frågade AI detta, sedan detta, sedan detta..."</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Istället: "Jag använde AI för att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brainstorma</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och få feedback på struktur"</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Praktiska transparens-modeller</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"Tre-menings-modellen"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Font typeface="+mj-lt"/>
              <a:buAutoNum type="arabicPeriod"/>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använde du AI till?</a:t>
            </a:r>
          </a:p>
          <a:p>
            <a:pPr marL="342900" lvl="0" indent="-342900">
              <a:lnSpc>
                <a:spcPct val="120000"/>
              </a:lnSpc>
              <a:spcAft>
                <a:spcPts val="1200"/>
              </a:spcAft>
              <a:buFont typeface="+mj-lt"/>
              <a:buAutoNum type="arabicPeriod"/>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Hur påverkade det ditt arbete?</a:t>
            </a:r>
          </a:p>
          <a:p>
            <a:pPr marL="342900" lvl="0" indent="-342900">
              <a:lnSpc>
                <a:spcPct val="120000"/>
              </a:lnSpc>
              <a:spcAft>
                <a:spcPts val="1200"/>
              </a:spcAft>
              <a:buFont typeface="+mj-lt"/>
              <a:buAutoNum type="arabicPeriod"/>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är fortfarande ditt eget?</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Exempel:</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"Jag använde </a:t>
            </a:r>
            <a:r>
              <a:rPr lang="sv-SE"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ChatGPT</a:t>
            </a: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 för att få förslag på olika sätt att strukturera min uppsats och för att hitta motargument till mina teser. Detta hjälpte mig att tänka bredare om ämnet och förstärka min argumentation. Alla åsikter, analyser och slutsatser är mina egna baserat på min läsning av källorna."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"Reflektion-plus-process"</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Lägg till en kort reflektion:</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lärde du dig genom AI-hjälpen som du inte visste innan?"</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"Vad skulle du göra annorlunda nästa gång?"</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Hantera elevernas transparens-oro</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"Kommer jag att få lägre betyg om jag berättar att jag använt AI?"</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Lärarsvar: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"Tvärtom! När jag förstår din process kan jag bedöma din faktiska förståelse och utveckling. Att dölja AI-användning gör det svårare för mig att hjälpa dig."</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"Det känns som att jag fuskar om jag använder AI"</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Lärarsvar: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"Fusk är att bryta mot reglerna eller att låtsas att du gjort något du inte gjort. Om du följer våra överenskomna regler och är öppen med din process, då är det inte fusk - det är smart arbete."</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"Tänk om andra tycker att jag är lat som använder AI?"</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Lärarsvar:</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"AI-användning enligt våra regler kräver faktiskt mer tänkande, inte mindre. Du måste kunna förklara varför du använde AI och vad du lärde dig - det är mer avancerat än att bara göra allt själv."</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Olika transparens-nivåer för olika uppgifter</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Hög transparens (komplexa projekt, uppsatser):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Detaljerad process-beskrivning</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Reflektion över AI:s påverkan på lärandet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Exempel på före/efter för att visa utveckling</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Medium transparens (vanliga uppgifter):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Kort notering om AI-användning</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Fokus på vad som är eget arbete</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Låg transparens (snabba övningar):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Enkel checklista: "Använde AI: Ja/Nej"</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Om ja: "För vad?"</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Skapa rutiner som gör transparens naturligt</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I början av terminen: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Etablera att transparens är normen, inte undantaget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Visa exempel på bra transparens-beskrivningar</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Betona att ärlighet värdesätts över "perfekt" arbete</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Under terminen: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Regelbundna check-</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ins</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"Hur går AI-arbetet?"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Dela positiva exempel (med tillstånd) av bra transparens</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Påminn om att transparens hjälper lärandet</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I slutet av arbetsområde:</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Reflektionssamtal: "Vad fungerade bra med AI-användningen?"</a:t>
            </a:r>
          </a:p>
          <a:p>
            <a:pPr marL="342900" lvl="0" indent="-342900">
              <a:lnSpc>
                <a:spcPct val="120000"/>
              </a:lnSpc>
              <a:spcAft>
                <a:spcPts val="1200"/>
              </a:spcAft>
              <a:buFont typeface="Arial" panose="020B0604020202020204" pitchFamily="34" charset="0"/>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Dokumentera framgångsrika strategier för framtida bruk</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Långsiktiga fördelar för klassrummet</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 eleverna:</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Minskad stress och osäkerhet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Bättre reflektion över eget lärande</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Utvecklad metakognition</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För dig som lärare:</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Bättre förståelse av elevernas faktiska kunskaper</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Möjlighet att anpassa undervisning efter behov</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Grund för konstruktiv feedback</a:t>
            </a:r>
          </a:p>
          <a:p>
            <a:pPr>
              <a:lnSpc>
                <a:spcPct val="120000"/>
              </a:lnSpc>
              <a:spcBef>
                <a:spcPts val="1800"/>
              </a:spcBef>
              <a:spcAft>
                <a:spcPts val="600"/>
              </a:spcAft>
            </a:pPr>
            <a:r>
              <a:rPr lang="sv-SE" sz="1800" b="1" dirty="0">
                <a:effectLst/>
                <a:latin typeface="Arial" panose="020B0604020202020204" pitchFamily="34" charset="0"/>
                <a:ea typeface="SimHei" panose="02010609060101010101" pitchFamily="49" charset="-122"/>
                <a:cs typeface="Times New Roman" panose="02020603050405020304" pitchFamily="18" charset="0"/>
              </a:rPr>
              <a:t>Avslutande reflektion</a:t>
            </a:r>
          </a:p>
          <a:p>
            <a:pPr>
              <a:lnSpc>
                <a:spcPct val="120000"/>
              </a:lnSpc>
              <a:spcAft>
                <a:spcPts val="12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Kom ihåg: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Transparens är inte kontroll - det är kommunikation. När eleverna känner sig trygga med att dela sin process skapar du möjligheter för verklig pedagogisk utveckling där AI blir ett verktyg för djupare lärande istället för en källa till oro.</a:t>
            </a:r>
          </a:p>
          <a:p>
            <a:endParaRPr lang="sv-SE" dirty="0"/>
          </a:p>
        </p:txBody>
      </p:sp>
      <p:sp>
        <p:nvSpPr>
          <p:cNvPr id="4" name="Platshållare för bildnummer 3"/>
          <p:cNvSpPr>
            <a:spLocks noGrp="1"/>
          </p:cNvSpPr>
          <p:nvPr>
            <p:ph type="sldNum" sz="quarter" idx="5"/>
          </p:nvPr>
        </p:nvSpPr>
        <p:spPr/>
        <p:txBody>
          <a:bodyPr/>
          <a:lstStyle/>
          <a:p>
            <a:fld id="{89F0DEF0-B300-4DE7-84F9-E36B2EC3DF6E}" type="slidenum">
              <a:rPr lang="sv-SE" smtClean="0"/>
              <a:t>10</a:t>
            </a:fld>
            <a:endParaRPr lang="sv-SE"/>
          </a:p>
        </p:txBody>
      </p:sp>
    </p:spTree>
    <p:extLst>
      <p:ext uri="{BB962C8B-B14F-4D97-AF65-F5344CB8AC3E}">
        <p14:creationId xmlns:p14="http://schemas.microsoft.com/office/powerpoint/2010/main" val="211681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71A72F-1D77-AC73-B6BE-B0DFAC248DC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3FDE590-1B9C-1E4F-7011-831031458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A949C1F-A265-AD3E-6BE1-D0D88DD063E1}"/>
              </a:ext>
            </a:extLst>
          </p:cNvPr>
          <p:cNvSpPr>
            <a:spLocks noGrp="1"/>
          </p:cNvSpPr>
          <p:nvPr>
            <p:ph type="dt" sz="half" idx="10"/>
          </p:nvPr>
        </p:nvSpPr>
        <p:spPr/>
        <p:txBody>
          <a:bodyPr/>
          <a:lstStyle/>
          <a:p>
            <a:fld id="{930FE381-512B-40AD-9224-6C25A2FE93C3}" type="datetimeFigureOut">
              <a:rPr lang="sv-SE" smtClean="0"/>
              <a:t>2025-09-08</a:t>
            </a:fld>
            <a:endParaRPr lang="sv-SE"/>
          </a:p>
        </p:txBody>
      </p:sp>
      <p:sp>
        <p:nvSpPr>
          <p:cNvPr id="5" name="Platshållare för sidfot 4">
            <a:extLst>
              <a:ext uri="{FF2B5EF4-FFF2-40B4-BE49-F238E27FC236}">
                <a16:creationId xmlns:a16="http://schemas.microsoft.com/office/drawing/2014/main" id="{5A4BA44A-6526-9B3F-1EF1-6FD63EB23D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3AECA9E-9140-9B6F-3482-9A10673D89E6}"/>
              </a:ext>
            </a:extLst>
          </p:cNvPr>
          <p:cNvSpPr>
            <a:spLocks noGrp="1"/>
          </p:cNvSpPr>
          <p:nvPr>
            <p:ph type="sldNum" sz="quarter" idx="12"/>
          </p:nvPr>
        </p:nvSpPr>
        <p:spPr/>
        <p:txBody>
          <a:bodyPr/>
          <a:lstStyle/>
          <a:p>
            <a:fld id="{C842B8E0-6103-494A-9A58-A8B47A27459A}" type="slidenum">
              <a:rPr lang="sv-SE" smtClean="0"/>
              <a:t>‹#›</a:t>
            </a:fld>
            <a:endParaRPr lang="sv-SE"/>
          </a:p>
        </p:txBody>
      </p:sp>
    </p:spTree>
    <p:extLst>
      <p:ext uri="{BB962C8B-B14F-4D97-AF65-F5344CB8AC3E}">
        <p14:creationId xmlns:p14="http://schemas.microsoft.com/office/powerpoint/2010/main" val="395576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B4040A-E64A-12CA-0FA3-2934D98F090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24B9CB7-3BB0-8BAA-8F84-358259D5777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002809C-057D-603F-FC10-C879E32C4C31}"/>
              </a:ext>
            </a:extLst>
          </p:cNvPr>
          <p:cNvSpPr>
            <a:spLocks noGrp="1"/>
          </p:cNvSpPr>
          <p:nvPr>
            <p:ph type="dt" sz="half" idx="10"/>
          </p:nvPr>
        </p:nvSpPr>
        <p:spPr/>
        <p:txBody>
          <a:bodyPr/>
          <a:lstStyle/>
          <a:p>
            <a:fld id="{930FE381-512B-40AD-9224-6C25A2FE93C3}" type="datetimeFigureOut">
              <a:rPr lang="sv-SE" smtClean="0"/>
              <a:t>2025-09-08</a:t>
            </a:fld>
            <a:endParaRPr lang="sv-SE"/>
          </a:p>
        </p:txBody>
      </p:sp>
      <p:sp>
        <p:nvSpPr>
          <p:cNvPr id="5" name="Platshållare för sidfot 4">
            <a:extLst>
              <a:ext uri="{FF2B5EF4-FFF2-40B4-BE49-F238E27FC236}">
                <a16:creationId xmlns:a16="http://schemas.microsoft.com/office/drawing/2014/main" id="{D7BF2F4D-D136-1883-8320-E2BD556C0A0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64BC127-B8B2-25A6-2D34-9A3ABA10689B}"/>
              </a:ext>
            </a:extLst>
          </p:cNvPr>
          <p:cNvSpPr>
            <a:spLocks noGrp="1"/>
          </p:cNvSpPr>
          <p:nvPr>
            <p:ph type="sldNum" sz="quarter" idx="12"/>
          </p:nvPr>
        </p:nvSpPr>
        <p:spPr/>
        <p:txBody>
          <a:bodyPr/>
          <a:lstStyle/>
          <a:p>
            <a:fld id="{C842B8E0-6103-494A-9A58-A8B47A27459A}" type="slidenum">
              <a:rPr lang="sv-SE" smtClean="0"/>
              <a:t>‹#›</a:t>
            </a:fld>
            <a:endParaRPr lang="sv-SE"/>
          </a:p>
        </p:txBody>
      </p:sp>
    </p:spTree>
    <p:extLst>
      <p:ext uri="{BB962C8B-B14F-4D97-AF65-F5344CB8AC3E}">
        <p14:creationId xmlns:p14="http://schemas.microsoft.com/office/powerpoint/2010/main" val="86198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8826414-B1EA-B2C2-F7D2-DEA5D61DA4E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2410584-E890-2312-2F01-A244C3647BE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A0987E6-63E0-6459-5971-5A3331D6462F}"/>
              </a:ext>
            </a:extLst>
          </p:cNvPr>
          <p:cNvSpPr>
            <a:spLocks noGrp="1"/>
          </p:cNvSpPr>
          <p:nvPr>
            <p:ph type="dt" sz="half" idx="10"/>
          </p:nvPr>
        </p:nvSpPr>
        <p:spPr/>
        <p:txBody>
          <a:bodyPr/>
          <a:lstStyle/>
          <a:p>
            <a:fld id="{930FE381-512B-40AD-9224-6C25A2FE93C3}" type="datetimeFigureOut">
              <a:rPr lang="sv-SE" smtClean="0"/>
              <a:t>2025-09-08</a:t>
            </a:fld>
            <a:endParaRPr lang="sv-SE"/>
          </a:p>
        </p:txBody>
      </p:sp>
      <p:sp>
        <p:nvSpPr>
          <p:cNvPr id="5" name="Platshållare för sidfot 4">
            <a:extLst>
              <a:ext uri="{FF2B5EF4-FFF2-40B4-BE49-F238E27FC236}">
                <a16:creationId xmlns:a16="http://schemas.microsoft.com/office/drawing/2014/main" id="{50DF1B7C-80D7-3382-71F8-33A3C902209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E4D652-8F94-2D92-6579-4B12EC7FD322}"/>
              </a:ext>
            </a:extLst>
          </p:cNvPr>
          <p:cNvSpPr>
            <a:spLocks noGrp="1"/>
          </p:cNvSpPr>
          <p:nvPr>
            <p:ph type="sldNum" sz="quarter" idx="12"/>
          </p:nvPr>
        </p:nvSpPr>
        <p:spPr/>
        <p:txBody>
          <a:bodyPr/>
          <a:lstStyle/>
          <a:p>
            <a:fld id="{C842B8E0-6103-494A-9A58-A8B47A27459A}" type="slidenum">
              <a:rPr lang="sv-SE" smtClean="0"/>
              <a:t>‹#›</a:t>
            </a:fld>
            <a:endParaRPr lang="sv-SE"/>
          </a:p>
        </p:txBody>
      </p:sp>
    </p:spTree>
    <p:extLst>
      <p:ext uri="{BB962C8B-B14F-4D97-AF65-F5344CB8AC3E}">
        <p14:creationId xmlns:p14="http://schemas.microsoft.com/office/powerpoint/2010/main" val="355576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01A24D-B77E-0AB7-C6ED-FA64E6C7641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50ABD4C-EB2A-2BBC-EEE0-C0AD8F40EF8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FB0451-5D0E-9594-FD18-A7902884B187}"/>
              </a:ext>
            </a:extLst>
          </p:cNvPr>
          <p:cNvSpPr>
            <a:spLocks noGrp="1"/>
          </p:cNvSpPr>
          <p:nvPr>
            <p:ph type="dt" sz="half" idx="10"/>
          </p:nvPr>
        </p:nvSpPr>
        <p:spPr/>
        <p:txBody>
          <a:bodyPr/>
          <a:lstStyle/>
          <a:p>
            <a:fld id="{930FE381-512B-40AD-9224-6C25A2FE93C3}" type="datetimeFigureOut">
              <a:rPr lang="sv-SE" smtClean="0"/>
              <a:t>2025-09-08</a:t>
            </a:fld>
            <a:endParaRPr lang="sv-SE"/>
          </a:p>
        </p:txBody>
      </p:sp>
      <p:sp>
        <p:nvSpPr>
          <p:cNvPr id="5" name="Platshållare för sidfot 4">
            <a:extLst>
              <a:ext uri="{FF2B5EF4-FFF2-40B4-BE49-F238E27FC236}">
                <a16:creationId xmlns:a16="http://schemas.microsoft.com/office/drawing/2014/main" id="{6253BF69-94F6-C12B-2825-E09F0C3E2C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09D342B-48FA-7DBC-6639-FBADA7D706B9}"/>
              </a:ext>
            </a:extLst>
          </p:cNvPr>
          <p:cNvSpPr>
            <a:spLocks noGrp="1"/>
          </p:cNvSpPr>
          <p:nvPr>
            <p:ph type="sldNum" sz="quarter" idx="12"/>
          </p:nvPr>
        </p:nvSpPr>
        <p:spPr/>
        <p:txBody>
          <a:bodyPr/>
          <a:lstStyle/>
          <a:p>
            <a:fld id="{C842B8E0-6103-494A-9A58-A8B47A27459A}" type="slidenum">
              <a:rPr lang="sv-SE" smtClean="0"/>
              <a:t>‹#›</a:t>
            </a:fld>
            <a:endParaRPr lang="sv-SE"/>
          </a:p>
        </p:txBody>
      </p:sp>
    </p:spTree>
    <p:extLst>
      <p:ext uri="{BB962C8B-B14F-4D97-AF65-F5344CB8AC3E}">
        <p14:creationId xmlns:p14="http://schemas.microsoft.com/office/powerpoint/2010/main" val="31471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944855-3FC6-09DB-BB34-097D9544153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28B8631-28B9-92C6-F63F-DD571B50F6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F861BE7-EE1C-3260-D7BE-01C29F901C73}"/>
              </a:ext>
            </a:extLst>
          </p:cNvPr>
          <p:cNvSpPr>
            <a:spLocks noGrp="1"/>
          </p:cNvSpPr>
          <p:nvPr>
            <p:ph type="dt" sz="half" idx="10"/>
          </p:nvPr>
        </p:nvSpPr>
        <p:spPr/>
        <p:txBody>
          <a:bodyPr/>
          <a:lstStyle/>
          <a:p>
            <a:fld id="{930FE381-512B-40AD-9224-6C25A2FE93C3}" type="datetimeFigureOut">
              <a:rPr lang="sv-SE" smtClean="0"/>
              <a:t>2025-09-08</a:t>
            </a:fld>
            <a:endParaRPr lang="sv-SE"/>
          </a:p>
        </p:txBody>
      </p:sp>
      <p:sp>
        <p:nvSpPr>
          <p:cNvPr id="5" name="Platshållare för sidfot 4">
            <a:extLst>
              <a:ext uri="{FF2B5EF4-FFF2-40B4-BE49-F238E27FC236}">
                <a16:creationId xmlns:a16="http://schemas.microsoft.com/office/drawing/2014/main" id="{12441CC2-AA4D-2B10-B004-F2E085DA28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31F6DB8-5C99-E22C-2C13-675165040C43}"/>
              </a:ext>
            </a:extLst>
          </p:cNvPr>
          <p:cNvSpPr>
            <a:spLocks noGrp="1"/>
          </p:cNvSpPr>
          <p:nvPr>
            <p:ph type="sldNum" sz="quarter" idx="12"/>
          </p:nvPr>
        </p:nvSpPr>
        <p:spPr/>
        <p:txBody>
          <a:bodyPr/>
          <a:lstStyle/>
          <a:p>
            <a:fld id="{C842B8E0-6103-494A-9A58-A8B47A27459A}" type="slidenum">
              <a:rPr lang="sv-SE" smtClean="0"/>
              <a:t>‹#›</a:t>
            </a:fld>
            <a:endParaRPr lang="sv-SE"/>
          </a:p>
        </p:txBody>
      </p:sp>
    </p:spTree>
    <p:extLst>
      <p:ext uri="{BB962C8B-B14F-4D97-AF65-F5344CB8AC3E}">
        <p14:creationId xmlns:p14="http://schemas.microsoft.com/office/powerpoint/2010/main" val="380617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29DE2D-C5A2-DC36-D531-24ECA3177CA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AC20AD5-35D4-E901-FADB-0D2D079743D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82553D9-478B-7703-9B66-8DABA1D3155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562E79A-A194-CC19-3153-E08B0C49C63A}"/>
              </a:ext>
            </a:extLst>
          </p:cNvPr>
          <p:cNvSpPr>
            <a:spLocks noGrp="1"/>
          </p:cNvSpPr>
          <p:nvPr>
            <p:ph type="dt" sz="half" idx="10"/>
          </p:nvPr>
        </p:nvSpPr>
        <p:spPr/>
        <p:txBody>
          <a:bodyPr/>
          <a:lstStyle/>
          <a:p>
            <a:fld id="{930FE381-512B-40AD-9224-6C25A2FE93C3}" type="datetimeFigureOut">
              <a:rPr lang="sv-SE" smtClean="0"/>
              <a:t>2025-09-08</a:t>
            </a:fld>
            <a:endParaRPr lang="sv-SE"/>
          </a:p>
        </p:txBody>
      </p:sp>
      <p:sp>
        <p:nvSpPr>
          <p:cNvPr id="6" name="Platshållare för sidfot 5">
            <a:extLst>
              <a:ext uri="{FF2B5EF4-FFF2-40B4-BE49-F238E27FC236}">
                <a16:creationId xmlns:a16="http://schemas.microsoft.com/office/drawing/2014/main" id="{8E88AFAA-B190-CD36-A22C-CB6F950F19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62DAC7E-367F-3CC4-DAE1-47206F4B19DA}"/>
              </a:ext>
            </a:extLst>
          </p:cNvPr>
          <p:cNvSpPr>
            <a:spLocks noGrp="1"/>
          </p:cNvSpPr>
          <p:nvPr>
            <p:ph type="sldNum" sz="quarter" idx="12"/>
          </p:nvPr>
        </p:nvSpPr>
        <p:spPr/>
        <p:txBody>
          <a:bodyPr/>
          <a:lstStyle/>
          <a:p>
            <a:fld id="{C842B8E0-6103-494A-9A58-A8B47A27459A}" type="slidenum">
              <a:rPr lang="sv-SE" smtClean="0"/>
              <a:t>‹#›</a:t>
            </a:fld>
            <a:endParaRPr lang="sv-SE"/>
          </a:p>
        </p:txBody>
      </p:sp>
    </p:spTree>
    <p:extLst>
      <p:ext uri="{BB962C8B-B14F-4D97-AF65-F5344CB8AC3E}">
        <p14:creationId xmlns:p14="http://schemas.microsoft.com/office/powerpoint/2010/main" val="14329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ACC4DB-DC98-F2D3-5F00-93151134289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055DB-04F8-5FC2-CD0A-1785EDA15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6585552-3FC3-A1D4-E420-1C1EF798F22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EF812AA-A134-4FE7-E769-67006E2DA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A0AC624-8321-1070-9653-AAC08B77578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4716963-20BF-9E98-85E9-E73C1008BF48}"/>
              </a:ext>
            </a:extLst>
          </p:cNvPr>
          <p:cNvSpPr>
            <a:spLocks noGrp="1"/>
          </p:cNvSpPr>
          <p:nvPr>
            <p:ph type="dt" sz="half" idx="10"/>
          </p:nvPr>
        </p:nvSpPr>
        <p:spPr/>
        <p:txBody>
          <a:bodyPr/>
          <a:lstStyle/>
          <a:p>
            <a:fld id="{930FE381-512B-40AD-9224-6C25A2FE93C3}" type="datetimeFigureOut">
              <a:rPr lang="sv-SE" smtClean="0"/>
              <a:t>2025-09-08</a:t>
            </a:fld>
            <a:endParaRPr lang="sv-SE"/>
          </a:p>
        </p:txBody>
      </p:sp>
      <p:sp>
        <p:nvSpPr>
          <p:cNvPr id="8" name="Platshållare för sidfot 7">
            <a:extLst>
              <a:ext uri="{FF2B5EF4-FFF2-40B4-BE49-F238E27FC236}">
                <a16:creationId xmlns:a16="http://schemas.microsoft.com/office/drawing/2014/main" id="{00F7FBD3-EC2A-9B6F-6FDB-4B4C66B418B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95C3EFB-F3D0-DF0B-3950-1C3D320A041A}"/>
              </a:ext>
            </a:extLst>
          </p:cNvPr>
          <p:cNvSpPr>
            <a:spLocks noGrp="1"/>
          </p:cNvSpPr>
          <p:nvPr>
            <p:ph type="sldNum" sz="quarter" idx="12"/>
          </p:nvPr>
        </p:nvSpPr>
        <p:spPr/>
        <p:txBody>
          <a:bodyPr/>
          <a:lstStyle/>
          <a:p>
            <a:fld id="{C842B8E0-6103-494A-9A58-A8B47A27459A}" type="slidenum">
              <a:rPr lang="sv-SE" smtClean="0"/>
              <a:t>‹#›</a:t>
            </a:fld>
            <a:endParaRPr lang="sv-SE"/>
          </a:p>
        </p:txBody>
      </p:sp>
    </p:spTree>
    <p:extLst>
      <p:ext uri="{BB962C8B-B14F-4D97-AF65-F5344CB8AC3E}">
        <p14:creationId xmlns:p14="http://schemas.microsoft.com/office/powerpoint/2010/main" val="41997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41FE91-BF90-3B8F-C919-955CD655D5E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FB4D1CF-5D2C-4B8E-F21B-E29B4EAEAB56}"/>
              </a:ext>
            </a:extLst>
          </p:cNvPr>
          <p:cNvSpPr>
            <a:spLocks noGrp="1"/>
          </p:cNvSpPr>
          <p:nvPr>
            <p:ph type="dt" sz="half" idx="10"/>
          </p:nvPr>
        </p:nvSpPr>
        <p:spPr/>
        <p:txBody>
          <a:bodyPr/>
          <a:lstStyle/>
          <a:p>
            <a:fld id="{930FE381-512B-40AD-9224-6C25A2FE93C3}" type="datetimeFigureOut">
              <a:rPr lang="sv-SE" smtClean="0"/>
              <a:t>2025-09-08</a:t>
            </a:fld>
            <a:endParaRPr lang="sv-SE"/>
          </a:p>
        </p:txBody>
      </p:sp>
      <p:sp>
        <p:nvSpPr>
          <p:cNvPr id="4" name="Platshållare för sidfot 3">
            <a:extLst>
              <a:ext uri="{FF2B5EF4-FFF2-40B4-BE49-F238E27FC236}">
                <a16:creationId xmlns:a16="http://schemas.microsoft.com/office/drawing/2014/main" id="{9E1BD15D-C24F-9942-7BDE-4772DF9228D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25F8429-3D6A-FE81-6B67-292249304784}"/>
              </a:ext>
            </a:extLst>
          </p:cNvPr>
          <p:cNvSpPr>
            <a:spLocks noGrp="1"/>
          </p:cNvSpPr>
          <p:nvPr>
            <p:ph type="sldNum" sz="quarter" idx="12"/>
          </p:nvPr>
        </p:nvSpPr>
        <p:spPr/>
        <p:txBody>
          <a:bodyPr/>
          <a:lstStyle/>
          <a:p>
            <a:fld id="{C842B8E0-6103-494A-9A58-A8B47A27459A}" type="slidenum">
              <a:rPr lang="sv-SE" smtClean="0"/>
              <a:t>‹#›</a:t>
            </a:fld>
            <a:endParaRPr lang="sv-SE"/>
          </a:p>
        </p:txBody>
      </p:sp>
    </p:spTree>
    <p:extLst>
      <p:ext uri="{BB962C8B-B14F-4D97-AF65-F5344CB8AC3E}">
        <p14:creationId xmlns:p14="http://schemas.microsoft.com/office/powerpoint/2010/main" val="119162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24A0671-B28E-B387-A46B-6B7243D0F505}"/>
              </a:ext>
            </a:extLst>
          </p:cNvPr>
          <p:cNvSpPr>
            <a:spLocks noGrp="1"/>
          </p:cNvSpPr>
          <p:nvPr>
            <p:ph type="dt" sz="half" idx="10"/>
          </p:nvPr>
        </p:nvSpPr>
        <p:spPr/>
        <p:txBody>
          <a:bodyPr/>
          <a:lstStyle/>
          <a:p>
            <a:fld id="{930FE381-512B-40AD-9224-6C25A2FE93C3}" type="datetimeFigureOut">
              <a:rPr lang="sv-SE" smtClean="0"/>
              <a:t>2025-09-08</a:t>
            </a:fld>
            <a:endParaRPr lang="sv-SE"/>
          </a:p>
        </p:txBody>
      </p:sp>
      <p:sp>
        <p:nvSpPr>
          <p:cNvPr id="3" name="Platshållare för sidfot 2">
            <a:extLst>
              <a:ext uri="{FF2B5EF4-FFF2-40B4-BE49-F238E27FC236}">
                <a16:creationId xmlns:a16="http://schemas.microsoft.com/office/drawing/2014/main" id="{6AA8CBDF-2DD2-BA07-A276-020892A595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D406169-A6D6-FA76-ADEB-975B74884B27}"/>
              </a:ext>
            </a:extLst>
          </p:cNvPr>
          <p:cNvSpPr>
            <a:spLocks noGrp="1"/>
          </p:cNvSpPr>
          <p:nvPr>
            <p:ph type="sldNum" sz="quarter" idx="12"/>
          </p:nvPr>
        </p:nvSpPr>
        <p:spPr/>
        <p:txBody>
          <a:bodyPr/>
          <a:lstStyle/>
          <a:p>
            <a:fld id="{C842B8E0-6103-494A-9A58-A8B47A27459A}" type="slidenum">
              <a:rPr lang="sv-SE" smtClean="0"/>
              <a:t>‹#›</a:t>
            </a:fld>
            <a:endParaRPr lang="sv-SE"/>
          </a:p>
        </p:txBody>
      </p:sp>
    </p:spTree>
    <p:extLst>
      <p:ext uri="{BB962C8B-B14F-4D97-AF65-F5344CB8AC3E}">
        <p14:creationId xmlns:p14="http://schemas.microsoft.com/office/powerpoint/2010/main" val="377314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9ED3AF-4895-CFE7-4BBE-F8731FD8C9A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1CC5521-0BC5-D8A8-4DDF-F5E218065D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95C57FE-6082-5FDF-F97A-722E0E9EDF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3298341-CF82-044F-BFF2-7DA8A362EED5}"/>
              </a:ext>
            </a:extLst>
          </p:cNvPr>
          <p:cNvSpPr>
            <a:spLocks noGrp="1"/>
          </p:cNvSpPr>
          <p:nvPr>
            <p:ph type="dt" sz="half" idx="10"/>
          </p:nvPr>
        </p:nvSpPr>
        <p:spPr/>
        <p:txBody>
          <a:bodyPr/>
          <a:lstStyle/>
          <a:p>
            <a:fld id="{930FE381-512B-40AD-9224-6C25A2FE93C3}" type="datetimeFigureOut">
              <a:rPr lang="sv-SE" smtClean="0"/>
              <a:t>2025-09-08</a:t>
            </a:fld>
            <a:endParaRPr lang="sv-SE"/>
          </a:p>
        </p:txBody>
      </p:sp>
      <p:sp>
        <p:nvSpPr>
          <p:cNvPr id="6" name="Platshållare för sidfot 5">
            <a:extLst>
              <a:ext uri="{FF2B5EF4-FFF2-40B4-BE49-F238E27FC236}">
                <a16:creationId xmlns:a16="http://schemas.microsoft.com/office/drawing/2014/main" id="{20E9311C-D76E-4A95-46FA-173F09D700F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AE9BEE5-942B-42E4-AA8F-9BD3B83775A8}"/>
              </a:ext>
            </a:extLst>
          </p:cNvPr>
          <p:cNvSpPr>
            <a:spLocks noGrp="1"/>
          </p:cNvSpPr>
          <p:nvPr>
            <p:ph type="sldNum" sz="quarter" idx="12"/>
          </p:nvPr>
        </p:nvSpPr>
        <p:spPr/>
        <p:txBody>
          <a:bodyPr/>
          <a:lstStyle/>
          <a:p>
            <a:fld id="{C842B8E0-6103-494A-9A58-A8B47A27459A}" type="slidenum">
              <a:rPr lang="sv-SE" smtClean="0"/>
              <a:t>‹#›</a:t>
            </a:fld>
            <a:endParaRPr lang="sv-SE"/>
          </a:p>
        </p:txBody>
      </p:sp>
    </p:spTree>
    <p:extLst>
      <p:ext uri="{BB962C8B-B14F-4D97-AF65-F5344CB8AC3E}">
        <p14:creationId xmlns:p14="http://schemas.microsoft.com/office/powerpoint/2010/main" val="16686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74521D-D57F-7A19-4612-984911A8B1B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E6ED4A3-1C45-531D-5362-35A86CB8C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83F4C6D-B8F3-6DA8-C4C1-E81370E76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C84B8F1-44C5-DA89-4F37-3FC6C63258DE}"/>
              </a:ext>
            </a:extLst>
          </p:cNvPr>
          <p:cNvSpPr>
            <a:spLocks noGrp="1"/>
          </p:cNvSpPr>
          <p:nvPr>
            <p:ph type="dt" sz="half" idx="10"/>
          </p:nvPr>
        </p:nvSpPr>
        <p:spPr/>
        <p:txBody>
          <a:bodyPr/>
          <a:lstStyle/>
          <a:p>
            <a:fld id="{930FE381-512B-40AD-9224-6C25A2FE93C3}" type="datetimeFigureOut">
              <a:rPr lang="sv-SE" smtClean="0"/>
              <a:t>2025-09-08</a:t>
            </a:fld>
            <a:endParaRPr lang="sv-SE"/>
          </a:p>
        </p:txBody>
      </p:sp>
      <p:sp>
        <p:nvSpPr>
          <p:cNvPr id="6" name="Platshållare för sidfot 5">
            <a:extLst>
              <a:ext uri="{FF2B5EF4-FFF2-40B4-BE49-F238E27FC236}">
                <a16:creationId xmlns:a16="http://schemas.microsoft.com/office/drawing/2014/main" id="{A1594127-F367-681F-ABD4-2EB667BF456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43599E1-CBA7-D3F0-140F-DF0B5788F1CC}"/>
              </a:ext>
            </a:extLst>
          </p:cNvPr>
          <p:cNvSpPr>
            <a:spLocks noGrp="1"/>
          </p:cNvSpPr>
          <p:nvPr>
            <p:ph type="sldNum" sz="quarter" idx="12"/>
          </p:nvPr>
        </p:nvSpPr>
        <p:spPr/>
        <p:txBody>
          <a:bodyPr/>
          <a:lstStyle/>
          <a:p>
            <a:fld id="{C842B8E0-6103-494A-9A58-A8B47A27459A}" type="slidenum">
              <a:rPr lang="sv-SE" smtClean="0"/>
              <a:t>‹#›</a:t>
            </a:fld>
            <a:endParaRPr lang="sv-SE"/>
          </a:p>
        </p:txBody>
      </p:sp>
    </p:spTree>
    <p:extLst>
      <p:ext uri="{BB962C8B-B14F-4D97-AF65-F5344CB8AC3E}">
        <p14:creationId xmlns:p14="http://schemas.microsoft.com/office/powerpoint/2010/main" val="92070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C94C48B-FBBC-5335-8E68-F8B13CC725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C49E469-0B02-98CA-35D8-8BFF869F1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F178B51-8659-23A5-74B5-D03D12A1E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0FE381-512B-40AD-9224-6C25A2FE93C3}" type="datetimeFigureOut">
              <a:rPr lang="sv-SE" smtClean="0"/>
              <a:t>2025-09-08</a:t>
            </a:fld>
            <a:endParaRPr lang="sv-SE"/>
          </a:p>
        </p:txBody>
      </p:sp>
      <p:sp>
        <p:nvSpPr>
          <p:cNvPr id="5" name="Platshållare för sidfot 4">
            <a:extLst>
              <a:ext uri="{FF2B5EF4-FFF2-40B4-BE49-F238E27FC236}">
                <a16:creationId xmlns:a16="http://schemas.microsoft.com/office/drawing/2014/main" id="{A7713255-D5BF-B22E-07F6-E065D7095E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5125FD28-0033-607F-42E8-C59819F81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42B8E0-6103-494A-9A58-A8B47A27459A}" type="slidenum">
              <a:rPr lang="sv-SE" smtClean="0"/>
              <a:t>‹#›</a:t>
            </a:fld>
            <a:endParaRPr lang="sv-SE"/>
          </a:p>
        </p:txBody>
      </p:sp>
    </p:spTree>
    <p:extLst>
      <p:ext uri="{BB962C8B-B14F-4D97-AF65-F5344CB8AC3E}">
        <p14:creationId xmlns:p14="http://schemas.microsoft.com/office/powerpoint/2010/main" val="2847463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orms.office.com/Pages/ShareFormPage.aspx?id=0VSkAQ6W7U6j8GxjjXT2jVGZv2b_8s1JpW7v88QW4DRUN09JWURJQzE5SU81VlhJWFRUR1hXUUVUWiQlQCNjPTEu&amp;sharetoken=oDz39yLxImnsQEg9ZynD"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99A81473-D27E-9248-65AC-E4CC5BCAEF9B}"/>
              </a:ext>
            </a:extLst>
          </p:cNvPr>
          <p:cNvSpPr>
            <a:spLocks noGrp="1"/>
          </p:cNvSpPr>
          <p:nvPr>
            <p:ph type="title"/>
          </p:nvPr>
        </p:nvSpPr>
        <p:spPr>
          <a:xfrm>
            <a:off x="838200" y="-65357"/>
            <a:ext cx="10515600" cy="1325563"/>
          </a:xfrm>
        </p:spPr>
        <p:txBody>
          <a:bodyPr/>
          <a:lstStyle/>
          <a:p>
            <a:r>
              <a:rPr lang="sv-SE"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Till läraren</a:t>
            </a:r>
            <a:endParaRPr lang="sv-SE"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xtruta 2">
            <a:extLst>
              <a:ext uri="{FF2B5EF4-FFF2-40B4-BE49-F238E27FC236}">
                <a16:creationId xmlns:a16="http://schemas.microsoft.com/office/drawing/2014/main" id="{D022A0F1-B37A-D430-0ABD-20B7F970E32D}"/>
              </a:ext>
            </a:extLst>
          </p:cNvPr>
          <p:cNvSpPr txBox="1"/>
          <p:nvPr/>
        </p:nvSpPr>
        <p:spPr>
          <a:xfrm>
            <a:off x="838200" y="842657"/>
            <a:ext cx="10974996" cy="741485"/>
          </a:xfrm>
          <a:prstGeom prst="rect">
            <a:avLst/>
          </a:prstGeom>
          <a:noFill/>
        </p:spPr>
        <p:txBody>
          <a:bodyPr wrap="square">
            <a:spAutoFit/>
          </a:bodyPr>
          <a:lstStyle/>
          <a:p>
            <a:pPr marL="0" indent="0">
              <a:lnSpc>
                <a:spcPct val="120000"/>
              </a:lnSpc>
              <a:spcAft>
                <a:spcPts val="1200"/>
              </a:spcAft>
              <a:buNone/>
            </a:pPr>
            <a:r>
              <a:rPr lang="sv-SE"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Tanken med detta material är att tidigt under terminen – tillsammans med eleverna, och i arbets- och ämneslag – etablera en spelplan för hur AI kan, och får användas i klassrummet.</a:t>
            </a:r>
            <a:r>
              <a:rPr lang="sv-S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Forskning visar att eleverna eftersöker tydlighet med när och hur AI får användas. </a:t>
            </a:r>
            <a:r>
              <a:rPr lang="sv-SE" sz="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Målet är inte att förbjuda verktygen, utan att lära sig använda dem på ett smart, ärligt och ansvarsfullt sätt som hjälper en att lära sig mer.</a:t>
            </a:r>
          </a:p>
        </p:txBody>
      </p:sp>
      <p:sp>
        <p:nvSpPr>
          <p:cNvPr id="12" name="textruta 11">
            <a:extLst>
              <a:ext uri="{FF2B5EF4-FFF2-40B4-BE49-F238E27FC236}">
                <a16:creationId xmlns:a16="http://schemas.microsoft.com/office/drawing/2014/main" id="{9CC8E48F-7193-7E3F-4204-F622148094ED}"/>
              </a:ext>
            </a:extLst>
          </p:cNvPr>
          <p:cNvSpPr txBox="1"/>
          <p:nvPr/>
        </p:nvSpPr>
        <p:spPr>
          <a:xfrm>
            <a:off x="5165943" y="1615196"/>
            <a:ext cx="6475956" cy="3970831"/>
          </a:xfrm>
          <a:prstGeom prst="rect">
            <a:avLst/>
          </a:prstGeom>
          <a:noFill/>
        </p:spPr>
        <p:txBody>
          <a:bodyPr wrap="square" lIns="91440" tIns="45720" rIns="91440" bIns="45720" anchor="t">
            <a:spAutoFit/>
          </a:bodyPr>
          <a:lstStyle/>
          <a:p>
            <a:pPr marL="0" indent="0">
              <a:lnSpc>
                <a:spcPct val="120000"/>
              </a:lnSpc>
              <a:spcAft>
                <a:spcPts val="1200"/>
              </a:spcAft>
              <a:buNone/>
            </a:pPr>
            <a:r>
              <a:rPr lang="sv-SE" sz="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Förslag på arbetsgång:</a:t>
            </a:r>
            <a:endParaRPr lang="sv-SE" sz="9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20000"/>
              </a:lnSpc>
              <a:spcAft>
                <a:spcPts val="1200"/>
              </a:spcAft>
              <a:buFont typeface="+mj-lt"/>
              <a:buAutoNum type="arabicPeriod"/>
              <a:tabLst>
                <a:tab pos="457200" algn="l"/>
              </a:tabLst>
            </a:pPr>
            <a:r>
              <a:rPr lang="sv-SE" sz="9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Genomför enkäten om AI-användning på klass- eller skolnivå. Den kan ge bra underlag för diskussion. (Här delad som en mall i Microsoft Forms: </a:t>
            </a:r>
            <a:r>
              <a:rPr lang="sv-SE" sz="900" u="sng"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https://forms.office.com/Pages/ShareFormPage.aspx?id=0VSkAQ6W7U6j8GxjjXT2jVGZv2b_8s1JpW7v88QW4DRUN09JWURJQzE5SU81VlhJWFRUR1hXUUVUWiQlQCNjPTEu&amp;sharetoken=oDz39yLxImnsQEg9ZynD</a:t>
            </a:r>
            <a:r>
              <a:rPr lang="sv-SE" sz="9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p>
            <a:pPr marL="342900" lvl="0" indent="-342900">
              <a:lnSpc>
                <a:spcPct val="120000"/>
              </a:lnSpc>
              <a:spcAft>
                <a:spcPts val="1200"/>
              </a:spcAft>
              <a:buFont typeface="+mj-lt"/>
              <a:buAutoNum type="arabicPeriod"/>
              <a:tabLst>
                <a:tab pos="457200" algn="l"/>
              </a:tabLst>
            </a:pPr>
            <a:r>
              <a:rPr lang="sv-SE" sz="9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Börja med att gemensamt diskutera del 0. Dela sedan i klassen i grupper.</a:t>
            </a:r>
          </a:p>
          <a:p>
            <a:pPr marL="342900" lvl="0" indent="-342900">
              <a:lnSpc>
                <a:spcPct val="120000"/>
              </a:lnSpc>
              <a:spcAft>
                <a:spcPts val="1200"/>
              </a:spcAft>
              <a:buFont typeface="+mj-lt"/>
              <a:buAutoNum type="arabicPeriod"/>
              <a:tabLst>
                <a:tab pos="457200" algn="l"/>
              </a:tabLst>
            </a:pPr>
            <a:r>
              <a:rPr lang="sv-SE" sz="9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Gå översiktligt igenom de fem grundpelarna (Del A1-A5) och förklara varje grundpelares </a:t>
            </a:r>
            <a:r>
              <a:rPr lang="sv-SE" sz="900" dirty="0">
                <a:effectLst/>
                <a:latin typeface="Times New Roman" panose="02020603050405020304" pitchFamily="18" charset="0"/>
                <a:ea typeface="Times New Roman" panose="02020603050405020304" pitchFamily="18" charset="0"/>
                <a:cs typeface="Times New Roman" panose="02020603050405020304" pitchFamily="18" charset="0"/>
              </a:rPr>
              <a:t>syfte och lyft </a:t>
            </a:r>
            <a:r>
              <a:rPr lang="sv-SE" sz="9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AI-exempel.</a:t>
            </a:r>
          </a:p>
          <a:p>
            <a:pPr marL="342900" lvl="0" indent="-342900">
              <a:lnSpc>
                <a:spcPct val="120000"/>
              </a:lnSpc>
              <a:spcAft>
                <a:spcPts val="1200"/>
              </a:spcAft>
              <a:buFont typeface="+mj-lt"/>
              <a:buAutoNum type="arabicPeriod"/>
              <a:tabLst>
                <a:tab pos="457200" algn="l"/>
              </a:tabLst>
            </a:pPr>
            <a:r>
              <a:rPr lang="sv-SE" sz="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Grupparbete:</a:t>
            </a:r>
            <a:r>
              <a:rPr lang="sv-SE" sz="9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Diskutera de fem grundpelarna och de tillhörande diskussionsfrågorna i smågrupper</a:t>
            </a:r>
          </a:p>
          <a:p>
            <a:pPr marL="342900" lvl="0" indent="-342900">
              <a:lnSpc>
                <a:spcPct val="120000"/>
              </a:lnSpc>
              <a:spcAft>
                <a:spcPts val="1200"/>
              </a:spcAft>
              <a:buFont typeface="+mj-lt"/>
              <a:buAutoNum type="arabicPeriod"/>
              <a:tabLst>
                <a:tab pos="457200" algn="l"/>
              </a:tabLst>
            </a:pPr>
            <a:r>
              <a:rPr lang="sv-SE" sz="9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Dela ut ”</a:t>
            </a:r>
            <a:r>
              <a:rPr lang="sv-SE" sz="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C. Mall: Våra AI-Spelregler för [ÄMNE/KURS] och </a:t>
            </a:r>
            <a:r>
              <a:rPr lang="sv-SE" sz="9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försök att formulera ett eller två förslag på regler för varje pelare.</a:t>
            </a:r>
          </a:p>
          <a:p>
            <a:pPr marL="342900" lvl="0" indent="-342900">
              <a:lnSpc>
                <a:spcPct val="120000"/>
              </a:lnSpc>
              <a:spcAft>
                <a:spcPts val="1200"/>
              </a:spcAft>
              <a:buFont typeface="+mj-lt"/>
              <a:buAutoNum type="arabicPeriod"/>
              <a:tabLst>
                <a:tab pos="457200" algn="l"/>
              </a:tabLst>
            </a:pPr>
            <a:r>
              <a:rPr lang="sv-SE" sz="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Klassrumsdiskussion (20 min):</a:t>
            </a:r>
            <a:r>
              <a:rPr lang="sv-SE" sz="9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Samla gruppernas förslag på tavlan. Diskutera likheter och skillnader. Se till att ni specifikt kommer överens om i vilka situationer AI absolut </a:t>
            </a:r>
            <a:r>
              <a:rPr lang="sv-SE" sz="9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inte</a:t>
            </a:r>
            <a:r>
              <a:rPr lang="sv-SE" sz="9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är tillåtet (t.ex. prov).</a:t>
            </a:r>
          </a:p>
          <a:p>
            <a:pPr marL="342900" indent="-342900">
              <a:lnSpc>
                <a:spcPct val="120000"/>
              </a:lnSpc>
              <a:spcAft>
                <a:spcPts val="1200"/>
              </a:spcAft>
              <a:buFont typeface="+mj-lt"/>
              <a:buAutoNum type="arabicPeriod"/>
              <a:tabLst>
                <a:tab pos="457200" algn="l"/>
              </a:tabLst>
            </a:pPr>
            <a:r>
              <a:rPr lang="sv-SE" sz="900" b="1" dirty="0">
                <a:solidFill>
                  <a:schemeClr val="bg1"/>
                </a:solidFill>
                <a:effectLst/>
                <a:latin typeface="Open Sans"/>
                <a:ea typeface="Open Sans"/>
                <a:cs typeface="Open Sans"/>
              </a:rPr>
              <a:t>Gemensam överenskommelse (10 min):</a:t>
            </a:r>
            <a:r>
              <a:rPr lang="sv-SE" sz="900" dirty="0">
                <a:solidFill>
                  <a:schemeClr val="bg1"/>
                </a:solidFill>
                <a:effectLst/>
                <a:latin typeface="Open Sans"/>
                <a:ea typeface="Open Sans"/>
                <a:cs typeface="Open Sans"/>
              </a:rPr>
              <a:t> Ena klassen om de viktigaste spelreglerna och fyll i "</a:t>
            </a:r>
            <a:r>
              <a:rPr lang="sv-SE" sz="900" dirty="0">
                <a:solidFill>
                  <a:schemeClr val="bg1"/>
                </a:solidFill>
                <a:latin typeface="Open Sans"/>
                <a:ea typeface="Open Sans"/>
                <a:cs typeface="Open Sans"/>
              </a:rPr>
              <a:t>Klassens AI-överenskommelse</a:t>
            </a:r>
            <a:r>
              <a:rPr lang="sv-SE" sz="900" dirty="0">
                <a:solidFill>
                  <a:schemeClr val="bg1"/>
                </a:solidFill>
                <a:effectLst/>
                <a:latin typeface="Open Sans"/>
                <a:ea typeface="Open Sans"/>
                <a:cs typeface="Open Sans"/>
              </a:rPr>
              <a:t>" tillsammans.</a:t>
            </a:r>
          </a:p>
          <a:p>
            <a:pPr marL="342900" indent="-342900">
              <a:lnSpc>
                <a:spcPct val="120000"/>
              </a:lnSpc>
              <a:spcAft>
                <a:spcPts val="1200"/>
              </a:spcAft>
              <a:buFont typeface="Aptos Display" panose="02110004020202020204"/>
              <a:buAutoNum type="arabicPeriod"/>
              <a:tabLst>
                <a:tab pos="457200" algn="l"/>
              </a:tabLst>
            </a:pPr>
            <a:r>
              <a:rPr lang="sv-SE" sz="900" b="1" dirty="0">
                <a:solidFill>
                  <a:schemeClr val="bg1"/>
                </a:solidFill>
                <a:effectLst/>
                <a:latin typeface="Open Sans"/>
                <a:ea typeface="Open Sans"/>
                <a:cs typeface="Open Sans"/>
              </a:rPr>
              <a:t>Uppföljning:</a:t>
            </a:r>
            <a:r>
              <a:rPr lang="sv-SE" sz="900" dirty="0">
                <a:solidFill>
                  <a:schemeClr val="bg1"/>
                </a:solidFill>
                <a:effectLst/>
                <a:latin typeface="Open Sans"/>
                <a:ea typeface="Open Sans"/>
                <a:cs typeface="Open Sans"/>
              </a:rPr>
              <a:t> Vi ser över </a:t>
            </a:r>
            <a:r>
              <a:rPr lang="sv-SE" sz="900" dirty="0">
                <a:solidFill>
                  <a:schemeClr val="bg1"/>
                </a:solidFill>
                <a:latin typeface="Open Sans"/>
                <a:ea typeface="Open Sans"/>
                <a:cs typeface="Open Sans"/>
              </a:rPr>
              <a:t>överenskommelserna vid</a:t>
            </a:r>
            <a:r>
              <a:rPr lang="sv-SE" sz="900" dirty="0">
                <a:solidFill>
                  <a:schemeClr val="bg1"/>
                </a:solidFill>
                <a:effectLst/>
                <a:latin typeface="Open Sans"/>
                <a:ea typeface="Open Sans"/>
                <a:cs typeface="Open Sans"/>
              </a:rPr>
              <a:t> ett senare tillfälle för att se om de behöver justeras när vi lärt oss mer.</a:t>
            </a:r>
          </a:p>
        </p:txBody>
      </p:sp>
      <p:sp>
        <p:nvSpPr>
          <p:cNvPr id="13" name="textruta 12">
            <a:extLst>
              <a:ext uri="{FF2B5EF4-FFF2-40B4-BE49-F238E27FC236}">
                <a16:creationId xmlns:a16="http://schemas.microsoft.com/office/drawing/2014/main" id="{9602681B-A3C7-4210-099F-D98427826D69}"/>
              </a:ext>
            </a:extLst>
          </p:cNvPr>
          <p:cNvSpPr txBox="1"/>
          <p:nvPr/>
        </p:nvSpPr>
        <p:spPr>
          <a:xfrm>
            <a:off x="875681" y="1829374"/>
            <a:ext cx="3740161" cy="4624984"/>
          </a:xfrm>
          <a:prstGeom prst="rect">
            <a:avLst/>
          </a:prstGeom>
          <a:noFill/>
        </p:spPr>
        <p:txBody>
          <a:bodyPr wrap="square" lIns="91440" tIns="45720" rIns="91440" bIns="45720" rtlCol="0" anchor="t">
            <a:spAutoFit/>
          </a:bodyPr>
          <a:lstStyle/>
          <a:p>
            <a:r>
              <a:rPr lang="sv-SE" b="1" dirty="0">
                <a:solidFill>
                  <a:schemeClr val="bg1"/>
                </a:solidFill>
                <a:latin typeface="Open Sans" panose="020B0606030504020204" pitchFamily="34" charset="0"/>
                <a:ea typeface="Open Sans" panose="020B0606030504020204" pitchFamily="34" charset="0"/>
                <a:cs typeface="Open Sans" panose="020B0606030504020204" pitchFamily="34" charset="0"/>
              </a:rPr>
              <a:t>Materialet innehåller: </a:t>
            </a:r>
          </a:p>
          <a:p>
            <a:endParaRPr lang="sv-S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800"/>
              </a:spcBef>
              <a:spcAft>
                <a:spcPts val="600"/>
              </a:spcAft>
            </a:pPr>
            <a:r>
              <a:rPr lang="sv-SE" sz="1800" b="1" kern="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DEL A:</a:t>
            </a:r>
            <a:r>
              <a:rPr lang="sv-SE" sz="1800" b="0" kern="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sv-SE" sz="1800" b="1" kern="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Fem Grundpelare för Diskussion om AI i Skolan</a:t>
            </a:r>
            <a:br>
              <a:rPr lang="sv-SE" sz="1800" b="1" kern="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sv-SE" sz="1400" kern="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Exempel och diskussionsfrågor</a:t>
            </a:r>
            <a:endParaRPr lang="sv-SE" sz="1800" kern="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800"/>
              </a:spcBef>
              <a:spcAft>
                <a:spcPts val="600"/>
              </a:spcAft>
            </a:pPr>
            <a:r>
              <a:rPr lang="sv-SE" sz="1800" b="1" kern="0" dirty="0">
                <a:solidFill>
                  <a:schemeClr val="bg1"/>
                </a:solidFill>
                <a:effectLst/>
                <a:latin typeface="Open Sans"/>
                <a:ea typeface="Open Sans"/>
                <a:cs typeface="Open Sans"/>
              </a:rPr>
              <a:t>Del B: Arbetsblad – ”Skapa Våra </a:t>
            </a:r>
            <a:r>
              <a:rPr lang="sv-SE" b="1" kern="0" dirty="0">
                <a:solidFill>
                  <a:schemeClr val="bg1"/>
                </a:solidFill>
                <a:latin typeface="Open Sans"/>
                <a:ea typeface="Open Sans"/>
                <a:cs typeface="Open Sans"/>
              </a:rPr>
              <a:t>gemensamma</a:t>
            </a:r>
            <a:r>
              <a:rPr lang="sv-SE" sz="1800" b="1" kern="0" dirty="0">
                <a:solidFill>
                  <a:schemeClr val="bg1"/>
                </a:solidFill>
                <a:effectLst/>
                <a:latin typeface="Open Sans"/>
                <a:ea typeface="Open Sans"/>
                <a:cs typeface="Open Sans"/>
              </a:rPr>
              <a:t> </a:t>
            </a:r>
            <a:r>
              <a:rPr lang="sv-SE" b="1" kern="0" dirty="0">
                <a:solidFill>
                  <a:schemeClr val="bg1"/>
                </a:solidFill>
                <a:latin typeface="Open Sans"/>
                <a:ea typeface="Open Sans"/>
                <a:cs typeface="Open Sans"/>
              </a:rPr>
              <a:t>överenskommelser</a:t>
            </a:r>
            <a:r>
              <a:rPr lang="sv-SE" sz="1800" b="1" kern="0" dirty="0">
                <a:solidFill>
                  <a:schemeClr val="bg1"/>
                </a:solidFill>
                <a:effectLst/>
                <a:latin typeface="Open Sans"/>
                <a:ea typeface="Open Sans"/>
                <a:cs typeface="Open Sans"/>
              </a:rPr>
              <a:t>”</a:t>
            </a:r>
            <a:br>
              <a:rPr lang="sv-SE" sz="1800" b="1" kern="0" dirty="0">
                <a:effectLst/>
                <a:latin typeface="Open Sans" panose="020B0606030504020204" pitchFamily="34" charset="0"/>
                <a:ea typeface="Open Sans" panose="020B0606030504020204" pitchFamily="34" charset="0"/>
                <a:cs typeface="Open Sans" panose="020B0606030504020204" pitchFamily="34" charset="0"/>
              </a:rPr>
            </a:br>
            <a:r>
              <a:rPr lang="sv-SE" sz="1400" kern="0" dirty="0">
                <a:solidFill>
                  <a:schemeClr val="bg1"/>
                </a:solidFill>
                <a:effectLst/>
                <a:latin typeface="Open Sans"/>
                <a:ea typeface="Open Sans"/>
                <a:cs typeface="Open Sans"/>
              </a:rPr>
              <a:t>Arbetsblad för att gruppvis ta fram regler</a:t>
            </a:r>
            <a:endParaRPr lang="sv-SE" sz="1800" b="1" kern="0" dirty="0">
              <a:solidFill>
                <a:schemeClr val="bg1"/>
              </a:solidFill>
              <a:effectLst/>
              <a:latin typeface="Open Sans"/>
              <a:ea typeface="Open Sans"/>
              <a:cs typeface="Open Sans"/>
            </a:endParaRPr>
          </a:p>
          <a:p>
            <a:pPr>
              <a:lnSpc>
                <a:spcPct val="120000"/>
              </a:lnSpc>
              <a:spcBef>
                <a:spcPts val="800"/>
              </a:spcBef>
              <a:spcAft>
                <a:spcPts val="600"/>
              </a:spcAft>
            </a:pPr>
            <a:r>
              <a:rPr lang="sv-SE" b="1" kern="0" dirty="0">
                <a:solidFill>
                  <a:schemeClr val="bg1"/>
                </a:solidFill>
                <a:latin typeface="Open Sans"/>
                <a:ea typeface="Open Sans"/>
                <a:cs typeface="Open Sans"/>
              </a:rPr>
              <a:t>Del C – Mall för AI-kontrakt</a:t>
            </a:r>
            <a:br>
              <a:rPr lang="sv-SE" b="1" kern="0" dirty="0">
                <a:latin typeface="Open Sans" panose="020B0606030504020204" pitchFamily="34" charset="0"/>
                <a:ea typeface="Open Sans" panose="020B0606030504020204" pitchFamily="34" charset="0"/>
                <a:cs typeface="Open Sans" panose="020B0606030504020204" pitchFamily="34" charset="0"/>
              </a:rPr>
            </a:br>
            <a:r>
              <a:rPr lang="sv-SE" sz="1400" kern="0" dirty="0">
                <a:solidFill>
                  <a:schemeClr val="bg1"/>
                </a:solidFill>
                <a:latin typeface="Open Sans"/>
                <a:ea typeface="Open Sans"/>
                <a:cs typeface="Open Sans"/>
              </a:rPr>
              <a:t>Mall för att klassvis ta fram ett AI-överenskommelser (Se </a:t>
            </a:r>
            <a:r>
              <a:rPr lang="sv-SE" sz="1400" kern="0" dirty="0" err="1">
                <a:solidFill>
                  <a:schemeClr val="bg1"/>
                </a:solidFill>
                <a:latin typeface="Open Sans"/>
                <a:ea typeface="Open Sans"/>
                <a:cs typeface="Open Sans"/>
              </a:rPr>
              <a:t>word</a:t>
            </a:r>
            <a:r>
              <a:rPr lang="sv-SE" sz="1400" kern="0" dirty="0">
                <a:solidFill>
                  <a:schemeClr val="bg1"/>
                </a:solidFill>
                <a:latin typeface="Open Sans"/>
                <a:ea typeface="Open Sans"/>
                <a:cs typeface="Open Sans"/>
              </a:rPr>
              <a:t>-dokument)</a:t>
            </a:r>
            <a:endParaRPr lang="sv-SE" sz="1800" b="1" kern="0" dirty="0">
              <a:solidFill>
                <a:schemeClr val="bg1"/>
              </a:solidFill>
              <a:effectLst/>
              <a:latin typeface="Open Sans"/>
              <a:ea typeface="Open Sans"/>
              <a:cs typeface="Open Sans"/>
            </a:endParaRPr>
          </a:p>
          <a:p>
            <a:pPr>
              <a:lnSpc>
                <a:spcPct val="120000"/>
              </a:lnSpc>
              <a:spcBef>
                <a:spcPts val="800"/>
              </a:spcBef>
              <a:spcAft>
                <a:spcPts val="600"/>
              </a:spcAft>
            </a:pPr>
            <a:endParaRPr lang="sv-SE" sz="1800" b="1" kern="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086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97F28F-A170-7742-99E1-0056F61B9ECF}"/>
              </a:ext>
            </a:extLst>
          </p:cNvPr>
          <p:cNvSpPr>
            <a:spLocks noGrp="1"/>
          </p:cNvSpPr>
          <p:nvPr>
            <p:ph type="title"/>
          </p:nvPr>
        </p:nvSpPr>
        <p:spPr/>
        <p:txBody>
          <a:bodyPr>
            <a:noAutofit/>
          </a:bodyPr>
          <a:lstStyle/>
          <a:p>
            <a:pPr>
              <a:lnSpc>
                <a:spcPct val="120000"/>
              </a:lnSpc>
              <a:spcAft>
                <a:spcPts val="1200"/>
              </a:spcAft>
            </a:pPr>
            <a:r>
              <a:rPr lang="sv-SE" sz="3600" b="1"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rPr>
              <a:t>5. Transparens: Öppenhet om Process</a:t>
            </a:r>
            <a:endParaRPr lang="sv-SE" sz="3600"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Platshållare för innehåll 2">
            <a:extLst>
              <a:ext uri="{FF2B5EF4-FFF2-40B4-BE49-F238E27FC236}">
                <a16:creationId xmlns:a16="http://schemas.microsoft.com/office/drawing/2014/main" id="{D9A1832B-5179-FB94-DC91-04689C1CD6E7}"/>
              </a:ext>
            </a:extLst>
          </p:cNvPr>
          <p:cNvSpPr>
            <a:spLocks noGrp="1"/>
          </p:cNvSpPr>
          <p:nvPr>
            <p:ph idx="1"/>
          </p:nvPr>
        </p:nvSpPr>
        <p:spPr>
          <a:xfrm>
            <a:off x="838200" y="1825625"/>
            <a:ext cx="10515600" cy="3567636"/>
          </a:xfrm>
        </p:spPr>
        <p:txBody>
          <a:bodyPr vert="horz" lIns="91440" tIns="45720" rIns="91440" bIns="45720" rtlCol="0" anchor="t">
            <a:noAutofit/>
          </a:bodyPr>
          <a:lstStyle/>
          <a:p>
            <a:pPr marL="0" indent="0">
              <a:lnSpc>
                <a:spcPct val="120000"/>
              </a:lnSpc>
              <a:spcAft>
                <a:spcPts val="1200"/>
              </a:spcAft>
              <a:buNone/>
            </a:pPr>
            <a:r>
              <a:rPr lang="sv-SE"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Vad det handlar om:</a:t>
            </a: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Vi är öppna med vilka verktyg vi använder och hur. Det finns ingen anledning att dölja AI-användning om vi följer våra gemensamma regler.</a:t>
            </a:r>
          </a:p>
          <a:p>
            <a:pPr marL="0" indent="0">
              <a:lnSpc>
                <a:spcPct val="120000"/>
              </a:lnSpc>
              <a:spcAft>
                <a:spcPts val="1200"/>
              </a:spcAft>
              <a:buNone/>
            </a:pPr>
            <a:r>
              <a:rPr lang="sv-SE"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AI-exempel:</a:t>
            </a:r>
            <a:endPar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20000"/>
              </a:lnSpc>
              <a:buSzPts val="1000"/>
              <a:buFont typeface="Symbol" panose="05050102010706020507" pitchFamily="18" charset="2"/>
              <a:buChar char=""/>
              <a:tabLst>
                <a:tab pos="457200" algn="l"/>
              </a:tabLst>
            </a:pP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sv-SE"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Transparens:</a:t>
            </a: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 den här uppgiften använde jag </a:t>
            </a:r>
            <a:r>
              <a:rPr lang="sv-SE"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ChatGPT</a:t>
            </a: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för att </a:t>
            </a:r>
            <a:r>
              <a:rPr lang="sv-SE"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brainstorma</a:t>
            </a: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idéer och få feedback på mitt första utkast. Sedan skrev jag om texten med egna ord."</a:t>
            </a:r>
          </a:p>
          <a:p>
            <a:pPr marL="342900" lvl="0" indent="-342900">
              <a:lnSpc>
                <a:spcPct val="120000"/>
              </a:lnSpc>
              <a:spcAft>
                <a:spcPts val="1200"/>
              </a:spcAft>
              <a:buSzPts val="1000"/>
              <a:buFont typeface="Symbol" panose="05050102010706020507" pitchFamily="18" charset="2"/>
              <a:buChar char=""/>
              <a:tabLst>
                <a:tab pos="457200" algn="l"/>
              </a:tabLst>
            </a:pP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sv-SE"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Otydlighet:</a:t>
            </a: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Använda AI utan att berätta det, eller vara vag, otydlig, om hur mycket hjälp man fått.</a:t>
            </a:r>
          </a:p>
          <a:p>
            <a:pPr marL="0" indent="0">
              <a:lnSpc>
                <a:spcPct val="120000"/>
              </a:lnSpc>
              <a:spcAft>
                <a:spcPts val="1200"/>
              </a:spcAft>
              <a:buNone/>
            </a:pPr>
            <a:endPar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363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97F28F-A170-7742-99E1-0056F61B9ECF}"/>
              </a:ext>
            </a:extLst>
          </p:cNvPr>
          <p:cNvSpPr>
            <a:spLocks noGrp="1"/>
          </p:cNvSpPr>
          <p:nvPr>
            <p:ph type="title"/>
          </p:nvPr>
        </p:nvSpPr>
        <p:spPr/>
        <p:txBody>
          <a:bodyPr>
            <a:noAutofit/>
          </a:bodyPr>
          <a:lstStyle/>
          <a:p>
            <a:pPr>
              <a:lnSpc>
                <a:spcPct val="120000"/>
              </a:lnSpc>
              <a:spcAft>
                <a:spcPts val="1200"/>
              </a:spcAft>
            </a:pPr>
            <a:r>
              <a:rPr lang="sv-SE" sz="3600" b="1"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rPr>
              <a:t>5. Transparens: Öppenhet om Process (forts.)</a:t>
            </a:r>
            <a:endParaRPr lang="sv-SE" sz="3600"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Platshållare för innehåll 2">
            <a:extLst>
              <a:ext uri="{FF2B5EF4-FFF2-40B4-BE49-F238E27FC236}">
                <a16:creationId xmlns:a16="http://schemas.microsoft.com/office/drawing/2014/main" id="{D9A1832B-5179-FB94-DC91-04689C1CD6E7}"/>
              </a:ext>
            </a:extLst>
          </p:cNvPr>
          <p:cNvSpPr>
            <a:spLocks noGrp="1"/>
          </p:cNvSpPr>
          <p:nvPr>
            <p:ph idx="1"/>
          </p:nvPr>
        </p:nvSpPr>
        <p:spPr>
          <a:xfrm>
            <a:off x="838200" y="1825625"/>
            <a:ext cx="10974996" cy="3567636"/>
          </a:xfrm>
        </p:spPr>
        <p:txBody>
          <a:bodyPr vert="horz" lIns="91440" tIns="45720" rIns="91440" bIns="45720" rtlCol="0" anchor="t">
            <a:noAutofit/>
          </a:bodyPr>
          <a:lstStyle/>
          <a:p>
            <a:pPr marL="0" indent="0">
              <a:lnSpc>
                <a:spcPct val="120000"/>
              </a:lnSpc>
              <a:spcAft>
                <a:spcPts val="1200"/>
              </a:spcAft>
              <a:buNone/>
            </a:pPr>
            <a:r>
              <a:rPr lang="sv-SE"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Diskussionsfrågor:</a:t>
            </a:r>
            <a:endPar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20000"/>
              </a:lnSpc>
              <a:buSzPts val="1000"/>
              <a:buFont typeface="Symbol" panose="05050102010706020507" pitchFamily="18" charset="2"/>
              <a:buChar char=""/>
              <a:tabLst>
                <a:tab pos="457200" algn="l"/>
              </a:tabLst>
            </a:pP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Hur ska vi på ett enkelt sätt redovisa hur vi använt AI utan att allt för mycket tid går åt till att skriva texter om hur vi använt AI?</a:t>
            </a:r>
          </a:p>
          <a:p>
            <a:pPr marL="342900" lvl="0" indent="-342900">
              <a:lnSpc>
                <a:spcPct val="120000"/>
              </a:lnSpc>
              <a:buSzPts val="1000"/>
              <a:buFont typeface="Symbol" panose="05050102010706020507" pitchFamily="18" charset="2"/>
              <a:buChar char=""/>
              <a:tabLst>
                <a:tab pos="457200" algn="l"/>
              </a:tabLst>
            </a:pP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Varför hjälper det läraren att veta hur vi jobbat?</a:t>
            </a:r>
          </a:p>
          <a:p>
            <a:pPr marL="342900" lvl="0" indent="-342900">
              <a:lnSpc>
                <a:spcPct val="120000"/>
              </a:lnSpc>
              <a:spcAft>
                <a:spcPts val="1200"/>
              </a:spcAft>
              <a:buSzPts val="1000"/>
              <a:buFont typeface="Symbol" panose="05050102010706020507" pitchFamily="18" charset="2"/>
              <a:buChar char=""/>
              <a:tabLst>
                <a:tab pos="457200" algn="l"/>
              </a:tabLst>
            </a:pPr>
            <a:r>
              <a:rPr lang="sv-SE" sz="1600" dirty="0">
                <a:solidFill>
                  <a:schemeClr val="bg1"/>
                </a:solidFill>
                <a:effectLst/>
                <a:latin typeface="Open Sans"/>
                <a:ea typeface="Open Sans"/>
                <a:cs typeface="Open Sans"/>
              </a:rPr>
              <a:t>Kan tydliga </a:t>
            </a:r>
            <a:r>
              <a:rPr lang="sv-SE" sz="1600" dirty="0">
                <a:solidFill>
                  <a:schemeClr val="bg1"/>
                </a:solidFill>
                <a:latin typeface="Open Sans"/>
                <a:ea typeface="Open Sans"/>
                <a:cs typeface="Open Sans"/>
              </a:rPr>
              <a:t>överenskommelser</a:t>
            </a:r>
            <a:r>
              <a:rPr lang="sv-SE" sz="1600" dirty="0">
                <a:solidFill>
                  <a:schemeClr val="bg1"/>
                </a:solidFill>
                <a:effectLst/>
                <a:latin typeface="Open Sans"/>
                <a:ea typeface="Open Sans"/>
                <a:cs typeface="Open Sans"/>
              </a:rPr>
              <a:t> minska stress kring vad som är okej?</a:t>
            </a:r>
          </a:p>
          <a:p>
            <a:pPr marL="0" indent="0">
              <a:lnSpc>
                <a:spcPct val="120000"/>
              </a:lnSpc>
              <a:spcAft>
                <a:spcPts val="1200"/>
              </a:spcAft>
              <a:buNone/>
            </a:pPr>
            <a:endPar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0557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derrubrik 9">
            <a:extLst>
              <a:ext uri="{FF2B5EF4-FFF2-40B4-BE49-F238E27FC236}">
                <a16:creationId xmlns:a16="http://schemas.microsoft.com/office/drawing/2014/main" id="{3078F9DE-DB5F-3531-A8D9-9DB38F827F9D}"/>
              </a:ext>
            </a:extLst>
          </p:cNvPr>
          <p:cNvSpPr>
            <a:spLocks noGrp="1"/>
          </p:cNvSpPr>
          <p:nvPr>
            <p:ph type="subTitle" idx="1"/>
          </p:nvPr>
        </p:nvSpPr>
        <p:spPr>
          <a:xfrm>
            <a:off x="1524000" y="3389126"/>
            <a:ext cx="9144000" cy="1655762"/>
          </a:xfrm>
        </p:spPr>
        <p:txBody>
          <a:bodyPr vert="horz" lIns="91440" tIns="45720" rIns="91440" bIns="45720" rtlCol="0" anchor="t">
            <a:normAutofit fontScale="40000" lnSpcReduction="20000"/>
          </a:bodyPr>
          <a:lstStyle/>
          <a:p>
            <a:r>
              <a:rPr lang="sv-SE" sz="14900" dirty="0">
                <a:solidFill>
                  <a:schemeClr val="bg1"/>
                </a:solidFill>
                <a:latin typeface="Open Sans ExtraBold"/>
                <a:ea typeface="Open Sans ExtraBold"/>
                <a:cs typeface="Open Sans ExtraBold"/>
              </a:rPr>
              <a:t>AI-överenskommelser</a:t>
            </a:r>
            <a:endParaRPr lang="sv-SE" sz="149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 name="Underrubrik 9">
            <a:extLst>
              <a:ext uri="{FF2B5EF4-FFF2-40B4-BE49-F238E27FC236}">
                <a16:creationId xmlns:a16="http://schemas.microsoft.com/office/drawing/2014/main" id="{66421D87-C0BC-6183-2E7B-FC7C7C1106D5}"/>
              </a:ext>
            </a:extLst>
          </p:cNvPr>
          <p:cNvSpPr txBox="1">
            <a:spLocks/>
          </p:cNvSpPr>
          <p:nvPr/>
        </p:nvSpPr>
        <p:spPr>
          <a:xfrm>
            <a:off x="1519518" y="2039937"/>
            <a:ext cx="9144000" cy="1655762"/>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4900" dirty="0">
                <a:solidFill>
                  <a:schemeClr val="bg1"/>
                </a:solidFill>
                <a:latin typeface="Open Sans ExtraBold"/>
                <a:ea typeface="Open Sans ExtraBold"/>
                <a:cs typeface="Open Sans ExtraBold"/>
              </a:rPr>
              <a:t>Klassens</a:t>
            </a:r>
          </a:p>
        </p:txBody>
      </p:sp>
    </p:spTree>
    <p:extLst>
      <p:ext uri="{BB962C8B-B14F-4D97-AF65-F5344CB8AC3E}">
        <p14:creationId xmlns:p14="http://schemas.microsoft.com/office/powerpoint/2010/main" val="351707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349B0CE-90B8-5D09-A729-4E3BC35D4BB1}"/>
              </a:ext>
            </a:extLst>
          </p:cNvPr>
          <p:cNvPicPr>
            <a:picLocks noChangeAspect="1"/>
          </p:cNvPicPr>
          <p:nvPr/>
        </p:nvPicPr>
        <p:blipFill>
          <a:blip r:embed="rId2"/>
          <a:srcRect t="49759" r="67032" b="12923"/>
          <a:stretch/>
        </p:blipFill>
        <p:spPr>
          <a:xfrm>
            <a:off x="0" y="-381000"/>
            <a:ext cx="12192000" cy="7734300"/>
          </a:xfrm>
          <a:prstGeom prst="rect">
            <a:avLst/>
          </a:prstGeom>
          <a:blipFill>
            <a:blip r:embed="rId3"/>
            <a:stretch>
              <a:fillRect/>
            </a:stretch>
          </a:blipFill>
        </p:spPr>
      </p:pic>
      <p:grpSp>
        <p:nvGrpSpPr>
          <p:cNvPr id="5" name="Grupp 4">
            <a:extLst>
              <a:ext uri="{FF2B5EF4-FFF2-40B4-BE49-F238E27FC236}">
                <a16:creationId xmlns:a16="http://schemas.microsoft.com/office/drawing/2014/main" id="{52A64BA8-0AED-5610-8220-73B97F61BFB0}"/>
              </a:ext>
            </a:extLst>
          </p:cNvPr>
          <p:cNvGrpSpPr/>
          <p:nvPr/>
        </p:nvGrpSpPr>
        <p:grpSpPr>
          <a:xfrm>
            <a:off x="-336884" y="5867678"/>
            <a:ext cx="12769634" cy="741632"/>
            <a:chOff x="-336884" y="5867678"/>
            <a:chExt cx="12769634" cy="741632"/>
          </a:xfrm>
        </p:grpSpPr>
        <p:pic>
          <p:nvPicPr>
            <p:cNvPr id="6" name="Bildobjekt 5">
              <a:extLst>
                <a:ext uri="{FF2B5EF4-FFF2-40B4-BE49-F238E27FC236}">
                  <a16:creationId xmlns:a16="http://schemas.microsoft.com/office/drawing/2014/main" id="{3CBFA07B-BFBB-4320-B54D-FA63EEA27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884" y="5867678"/>
              <a:ext cx="12769634" cy="311759"/>
            </a:xfrm>
            <a:prstGeom prst="rect">
              <a:avLst/>
            </a:prstGeom>
          </p:spPr>
        </p:pic>
        <p:pic>
          <p:nvPicPr>
            <p:cNvPr id="7" name="Bildobjekt 6" descr="En bild som visar text, Teckensnitt, Grafik, grafisk design&#10;&#10;AI-genererat innehåll kan vara felaktigt.">
              <a:extLst>
                <a:ext uri="{FF2B5EF4-FFF2-40B4-BE49-F238E27FC236}">
                  <a16:creationId xmlns:a16="http://schemas.microsoft.com/office/drawing/2014/main" id="{B302BFE7-3EAD-2537-EC5A-2B4DC61AF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3366" y="6181779"/>
              <a:ext cx="1459830" cy="383003"/>
            </a:xfrm>
            <a:prstGeom prst="rect">
              <a:avLst/>
            </a:prstGeom>
          </p:spPr>
        </p:pic>
        <p:sp>
          <p:nvSpPr>
            <p:cNvPr id="8" name="Rubrik 5">
              <a:extLst>
                <a:ext uri="{FF2B5EF4-FFF2-40B4-BE49-F238E27FC236}">
                  <a16:creationId xmlns:a16="http://schemas.microsoft.com/office/drawing/2014/main" id="{2673E63A-93E5-3EA9-33A8-EF65A763D1D9}"/>
                </a:ext>
              </a:extLst>
            </p:cNvPr>
            <p:cNvSpPr txBox="1">
              <a:spLocks/>
            </p:cNvSpPr>
            <p:nvPr/>
          </p:nvSpPr>
          <p:spPr>
            <a:xfrm>
              <a:off x="289048" y="6295193"/>
              <a:ext cx="3006141" cy="314117"/>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4000" b="1" i="1" kern="1200">
                  <a:solidFill>
                    <a:schemeClr val="accent1"/>
                  </a:solidFill>
                  <a:latin typeface="+mj-lt"/>
                  <a:ea typeface="+mj-ea"/>
                  <a:cs typeface="+mj-cs"/>
                </a:defRPr>
              </a:lvl1pPr>
            </a:lstStyle>
            <a:p>
              <a:pPr>
                <a:lnSpc>
                  <a:spcPct val="150000"/>
                </a:lnSpc>
              </a:pPr>
              <a:r>
                <a:rPr lang="sv-SE" sz="1800" i="0" dirty="0">
                  <a:solidFill>
                    <a:schemeClr val="bg1"/>
                  </a:solidFill>
                </a:rPr>
                <a:t>pedagog.jonkoping.se</a:t>
              </a:r>
            </a:p>
          </p:txBody>
        </p:sp>
      </p:grpSp>
    </p:spTree>
    <p:extLst>
      <p:ext uri="{BB962C8B-B14F-4D97-AF65-F5344CB8AC3E}">
        <p14:creationId xmlns:p14="http://schemas.microsoft.com/office/powerpoint/2010/main" val="151350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97F28F-A170-7742-99E1-0056F61B9ECF}"/>
              </a:ext>
            </a:extLst>
          </p:cNvPr>
          <p:cNvSpPr>
            <a:spLocks noGrp="1"/>
          </p:cNvSpPr>
          <p:nvPr>
            <p:ph type="title"/>
          </p:nvPr>
        </p:nvSpPr>
        <p:spPr/>
        <p:txBody>
          <a:bodyPr>
            <a:normAutofit/>
          </a:bodyPr>
          <a:lstStyle/>
          <a:p>
            <a:pPr>
              <a:lnSpc>
                <a:spcPct val="120000"/>
              </a:lnSpc>
              <a:spcAft>
                <a:spcPts val="1200"/>
              </a:spcAft>
            </a:pPr>
            <a:r>
              <a:rPr lang="sv-SE" sz="1800" b="1"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rPr>
              <a:t>0: Vad är AI egentligen? </a:t>
            </a:r>
            <a:endParaRPr lang="sv-SE" sz="3600" b="1"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Platshållare för innehåll 2">
            <a:extLst>
              <a:ext uri="{FF2B5EF4-FFF2-40B4-BE49-F238E27FC236}">
                <a16:creationId xmlns:a16="http://schemas.microsoft.com/office/drawing/2014/main" id="{D9A1832B-5179-FB94-DC91-04689C1CD6E7}"/>
              </a:ext>
            </a:extLst>
          </p:cNvPr>
          <p:cNvSpPr>
            <a:spLocks noGrp="1"/>
          </p:cNvSpPr>
          <p:nvPr>
            <p:ph idx="1"/>
          </p:nvPr>
        </p:nvSpPr>
        <p:spPr/>
        <p:txBody>
          <a:bodyPr vert="horz" lIns="91440" tIns="45720" rIns="91440" bIns="45720" rtlCol="0" anchor="t">
            <a:normAutofit/>
          </a:bodyPr>
          <a:lstStyle/>
          <a:p>
            <a:pPr marL="457200" lvl="1" indent="0">
              <a:lnSpc>
                <a:spcPct val="120000"/>
              </a:lnSpc>
              <a:spcAft>
                <a:spcPts val="1200"/>
              </a:spcAft>
              <a:buNone/>
            </a:pPr>
            <a:r>
              <a:rPr lang="sv-SE" sz="1400" dirty="0">
                <a:solidFill>
                  <a:schemeClr val="bg1"/>
                </a:solidFill>
                <a:effectLst/>
                <a:latin typeface="Open Sans"/>
                <a:ea typeface="Open Sans"/>
                <a:cs typeface="Open Sans"/>
              </a:rPr>
              <a:t>Innan vi sätter </a:t>
            </a:r>
            <a:r>
              <a:rPr lang="sv-SE" sz="1400" dirty="0">
                <a:solidFill>
                  <a:schemeClr val="bg1"/>
                </a:solidFill>
                <a:latin typeface="Open Sans"/>
                <a:ea typeface="Open Sans"/>
                <a:cs typeface="Open Sans"/>
              </a:rPr>
              <a:t>överenskommelser behöver</a:t>
            </a:r>
            <a:r>
              <a:rPr lang="sv-SE" sz="1400" dirty="0">
                <a:solidFill>
                  <a:schemeClr val="bg1"/>
                </a:solidFill>
                <a:effectLst/>
                <a:latin typeface="Open Sans"/>
                <a:ea typeface="Open Sans"/>
                <a:cs typeface="Open Sans"/>
              </a:rPr>
              <a:t> vi förstå vad vi pratar om.</a:t>
            </a:r>
            <a:endParaRPr lang="sv-SE" sz="1400" b="1" dirty="0">
              <a:solidFill>
                <a:schemeClr val="bg1"/>
              </a:solidFill>
              <a:effectLst/>
              <a:latin typeface="Open Sans"/>
              <a:ea typeface="Open Sans"/>
              <a:cs typeface="Open Sans"/>
            </a:endParaRPr>
          </a:p>
          <a:p>
            <a:pPr marL="457200" lvl="1" indent="0">
              <a:lnSpc>
                <a:spcPct val="120000"/>
              </a:lnSpc>
              <a:spcAft>
                <a:spcPts val="1200"/>
              </a:spcAft>
              <a:buNone/>
            </a:pPr>
            <a:r>
              <a:rPr lang="sv-SE" sz="14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Diskussionsfrågor:</a:t>
            </a:r>
            <a:endParaRPr lang="sv-SE" sz="1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20000"/>
              </a:lnSpc>
              <a:buFont typeface="Symbol" panose="05050102010706020507" pitchFamily="18" charset="2"/>
              <a:buChar char=""/>
            </a:pPr>
            <a:r>
              <a:rPr lang="sv-SE" sz="1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Vad tror ni AI egentligen är? Hur fungerar den?</a:t>
            </a:r>
          </a:p>
          <a:p>
            <a:pPr marL="800100" lvl="1" indent="-342900">
              <a:lnSpc>
                <a:spcPct val="120000"/>
              </a:lnSpc>
              <a:buFont typeface="Symbol" panose="05050102010706020507" pitchFamily="18" charset="2"/>
              <a:buChar char=""/>
            </a:pPr>
            <a:r>
              <a:rPr lang="sv-SE" sz="1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Varför kan AI ibland ha fel eller ge vinklad information?</a:t>
            </a:r>
          </a:p>
          <a:p>
            <a:pPr marL="800100" lvl="1" indent="-342900">
              <a:lnSpc>
                <a:spcPct val="120000"/>
              </a:lnSpc>
              <a:spcAft>
                <a:spcPts val="1200"/>
              </a:spcAft>
              <a:buFont typeface="Symbol" panose="05050102010706020507" pitchFamily="18" charset="2"/>
              <a:buChar char=""/>
            </a:pPr>
            <a:r>
              <a:rPr lang="sv-SE" sz="1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Vilka AI-verktyg har ni redan använt? (</a:t>
            </a:r>
            <a:r>
              <a:rPr lang="sv-SE" sz="14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ChatGPT</a:t>
            </a:r>
            <a:r>
              <a:rPr lang="sv-SE" sz="1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Google Translate, </a:t>
            </a:r>
            <a:r>
              <a:rPr lang="sv-SE" sz="14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Spotify</a:t>
            </a:r>
            <a:r>
              <a:rPr lang="sv-SE" sz="1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-rekommendationer, etc.)</a:t>
            </a:r>
          </a:p>
        </p:txBody>
      </p:sp>
    </p:spTree>
    <p:extLst>
      <p:ext uri="{BB962C8B-B14F-4D97-AF65-F5344CB8AC3E}">
        <p14:creationId xmlns:p14="http://schemas.microsoft.com/office/powerpoint/2010/main" val="386104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97F28F-A170-7742-99E1-0056F61B9ECF}"/>
              </a:ext>
            </a:extLst>
          </p:cNvPr>
          <p:cNvSpPr>
            <a:spLocks noGrp="1"/>
          </p:cNvSpPr>
          <p:nvPr>
            <p:ph type="title"/>
          </p:nvPr>
        </p:nvSpPr>
        <p:spPr/>
        <p:txBody>
          <a:bodyPr>
            <a:normAutofit/>
          </a:bodyPr>
          <a:lstStyle/>
          <a:p>
            <a:pPr>
              <a:lnSpc>
                <a:spcPct val="120000"/>
              </a:lnSpc>
              <a:spcAft>
                <a:spcPts val="1200"/>
              </a:spcAft>
            </a:pPr>
            <a:r>
              <a:rPr lang="sv-SE" sz="3600" b="1"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rPr>
              <a:t>1. Lärprocess: Utveckling vs. Genväg</a:t>
            </a:r>
          </a:p>
        </p:txBody>
      </p:sp>
      <p:sp>
        <p:nvSpPr>
          <p:cNvPr id="3" name="Platshållare för innehåll 2">
            <a:extLst>
              <a:ext uri="{FF2B5EF4-FFF2-40B4-BE49-F238E27FC236}">
                <a16:creationId xmlns:a16="http://schemas.microsoft.com/office/drawing/2014/main" id="{D9A1832B-5179-FB94-DC91-04689C1CD6E7}"/>
              </a:ext>
            </a:extLst>
          </p:cNvPr>
          <p:cNvSpPr>
            <a:spLocks noGrp="1"/>
          </p:cNvSpPr>
          <p:nvPr>
            <p:ph idx="1"/>
          </p:nvPr>
        </p:nvSpPr>
        <p:spPr/>
        <p:txBody>
          <a:bodyPr>
            <a:normAutofit fontScale="62500" lnSpcReduction="20000"/>
          </a:bodyPr>
          <a:lstStyle/>
          <a:p>
            <a:pPr marL="0" indent="0">
              <a:lnSpc>
                <a:spcPct val="120000"/>
              </a:lnSpc>
              <a:spcAft>
                <a:spcPts val="1200"/>
              </a:spcAft>
              <a:buNone/>
            </a:pP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Vad det handlar om:</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Syftet med skolan är att du ska utveckla dina förmågor. Grundfrågan: "Använder jag AI för att bli bättre på något, eller för att slippa lära mig?"</a:t>
            </a:r>
          </a:p>
          <a:p>
            <a:pPr marL="0" indent="0">
              <a:lnSpc>
                <a:spcPct val="120000"/>
              </a:lnSpc>
              <a:spcAft>
                <a:spcPts val="1200"/>
              </a:spcAft>
              <a:buNone/>
            </a:pP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AI-exempel:</a:t>
            </a:r>
            <a:endPar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20000"/>
              </a:lnSpc>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Utveckling:</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Be AI förklara en svår text på olika sätt, diskutera dina egna idéer med AI, få feedback på ditt resonemang.</a:t>
            </a:r>
          </a:p>
          <a:p>
            <a:pPr marL="342900" lvl="0" indent="-342900">
              <a:lnSpc>
                <a:spcPct val="120000"/>
              </a:lnSpc>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Gråzon:</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Jag har skrivit en klumpig mening och ber AI formulera om den. Jag använder AI för att rätta min grammatik.</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Genväg:</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Be AI skriva hela din uppsats, lösa alla dina matteproblem, göra din hemuppgift.</a:t>
            </a:r>
          </a:p>
          <a:p>
            <a:pPr marL="0" indent="0">
              <a:lnSpc>
                <a:spcPct val="120000"/>
              </a:lnSpc>
              <a:spcAft>
                <a:spcPts val="1200"/>
              </a:spcAft>
              <a:buNone/>
            </a:pP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Diskussionsfrågor:</a:t>
            </a:r>
            <a:endPar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20000"/>
              </a:lnSpc>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När har AI hjälpt er att förstå något bättre?</a:t>
            </a:r>
          </a:p>
          <a:p>
            <a:pPr marL="342900" lvl="0" indent="-342900">
              <a:lnSpc>
                <a:spcPct val="120000"/>
              </a:lnSpc>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Vad är skillnaden mellan att använda AI som "personlig tränare", "</a:t>
            </a:r>
            <a:r>
              <a:rPr lang="sv-SE" sz="18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språkgranskare</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vs "krycka" – ett hjälpmedel som man inte klarar sig utan? Var går gränsen?</a:t>
            </a:r>
          </a:p>
          <a:p>
            <a:pPr marL="342900" lvl="0" indent="-342900">
              <a:lnSpc>
                <a:spcPct val="120000"/>
              </a:lnSpc>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Vilka förmågor vill vi träna i det här ämnet, även om AI kan göra det snabbare och till och med bättre? (Tex. Läsa, räkna, analysera)</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Hur kan AI vara ett stöd och leda till lärande i detta ämnet?</a:t>
            </a:r>
          </a:p>
          <a:p>
            <a:endParaRPr lang="sv-S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8074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97F28F-A170-7742-99E1-0056F61B9ECF}"/>
              </a:ext>
            </a:extLst>
          </p:cNvPr>
          <p:cNvSpPr>
            <a:spLocks noGrp="1"/>
          </p:cNvSpPr>
          <p:nvPr>
            <p:ph type="title"/>
          </p:nvPr>
        </p:nvSpPr>
        <p:spPr/>
        <p:txBody>
          <a:bodyPr>
            <a:noAutofit/>
          </a:bodyPr>
          <a:lstStyle/>
          <a:p>
            <a:pPr>
              <a:lnSpc>
                <a:spcPct val="120000"/>
              </a:lnSpc>
              <a:spcAft>
                <a:spcPts val="1200"/>
              </a:spcAft>
            </a:pPr>
            <a:r>
              <a:rPr lang="sv-SE" sz="3600" b="1"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rPr>
              <a:t>2. Innehållsansvar: Korrekthet och trovärdighet</a:t>
            </a:r>
            <a:endParaRPr lang="sv-SE" sz="3600"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Platshållare för innehåll 2">
            <a:extLst>
              <a:ext uri="{FF2B5EF4-FFF2-40B4-BE49-F238E27FC236}">
                <a16:creationId xmlns:a16="http://schemas.microsoft.com/office/drawing/2014/main" id="{D9A1832B-5179-FB94-DC91-04689C1CD6E7}"/>
              </a:ext>
            </a:extLst>
          </p:cNvPr>
          <p:cNvSpPr>
            <a:spLocks noGrp="1"/>
          </p:cNvSpPr>
          <p:nvPr>
            <p:ph idx="1"/>
          </p:nvPr>
        </p:nvSpPr>
        <p:spPr/>
        <p:txBody>
          <a:bodyPr>
            <a:normAutofit fontScale="92500" lnSpcReduction="10000"/>
          </a:bodyPr>
          <a:lstStyle/>
          <a:p>
            <a:pPr marL="0" indent="0">
              <a:lnSpc>
                <a:spcPct val="120000"/>
              </a:lnSpc>
              <a:spcAft>
                <a:spcPts val="1200"/>
              </a:spcAft>
              <a:buNone/>
            </a:pP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Vad det handlar om:</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AI kan ha fel, hitta på fakta (hallucinera) och presentera vinklad information. Du har alltid 100% ansvar för det du lämnar in.</a:t>
            </a:r>
          </a:p>
          <a:p>
            <a:pPr marL="0" indent="0">
              <a:lnSpc>
                <a:spcPct val="120000"/>
              </a:lnSpc>
              <a:spcAft>
                <a:spcPts val="1200"/>
              </a:spcAft>
              <a:buNone/>
            </a:pP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AI-exempel:</a:t>
            </a:r>
            <a:endPar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20000"/>
              </a:lnSpc>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Ansvar:</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Använd AI som utgångspunkt, faktagranska allt viktigt, komplettera med andra källor.</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Oansvarigt:</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Kopiera AI-text direkt utan att kontrollera sanningshalten eller källorna.</a:t>
            </a:r>
          </a:p>
          <a:p>
            <a:pPr marL="0" indent="0">
              <a:lnSpc>
                <a:spcPct val="120000"/>
              </a:lnSpc>
              <a:spcAft>
                <a:spcPts val="1200"/>
              </a:spcAft>
              <a:buNone/>
            </a:pP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Diskussionsfrågor:</a:t>
            </a:r>
            <a:endPar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20000"/>
              </a:lnSpc>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Har ni märkt när AI haft fel om något?</a:t>
            </a:r>
          </a:p>
          <a:p>
            <a:pPr marL="342900" lvl="0" indent="-342900">
              <a:lnSpc>
                <a:spcPct val="120000"/>
              </a:lnSpc>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Hur gör du när du möter ett svar från AI som känns tveksamt?</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Vad betyder det att "ta fullt ansvar" för en text?</a:t>
            </a:r>
          </a:p>
        </p:txBody>
      </p:sp>
    </p:spTree>
    <p:extLst>
      <p:ext uri="{BB962C8B-B14F-4D97-AF65-F5344CB8AC3E}">
        <p14:creationId xmlns:p14="http://schemas.microsoft.com/office/powerpoint/2010/main" val="63571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97F28F-A170-7742-99E1-0056F61B9ECF}"/>
              </a:ext>
            </a:extLst>
          </p:cNvPr>
          <p:cNvSpPr>
            <a:spLocks noGrp="1"/>
          </p:cNvSpPr>
          <p:nvPr>
            <p:ph type="title"/>
          </p:nvPr>
        </p:nvSpPr>
        <p:spPr/>
        <p:txBody>
          <a:bodyPr>
            <a:noAutofit/>
          </a:bodyPr>
          <a:lstStyle/>
          <a:p>
            <a:pPr>
              <a:lnSpc>
                <a:spcPct val="120000"/>
              </a:lnSpc>
              <a:spcAft>
                <a:spcPts val="1200"/>
              </a:spcAft>
            </a:pPr>
            <a:r>
              <a:rPr lang="sv-SE" sz="3600" b="1"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rPr>
              <a:t>3. Kreativitet och egen Röst: Verktyg vs. Ersättare</a:t>
            </a:r>
            <a:endParaRPr lang="sv-SE" sz="3600"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Platshållare för innehåll 2">
            <a:extLst>
              <a:ext uri="{FF2B5EF4-FFF2-40B4-BE49-F238E27FC236}">
                <a16:creationId xmlns:a16="http://schemas.microsoft.com/office/drawing/2014/main" id="{D9A1832B-5179-FB94-DC91-04689C1CD6E7}"/>
              </a:ext>
            </a:extLst>
          </p:cNvPr>
          <p:cNvSpPr>
            <a:spLocks noGrp="1"/>
          </p:cNvSpPr>
          <p:nvPr>
            <p:ph idx="1"/>
          </p:nvPr>
        </p:nvSpPr>
        <p:spPr/>
        <p:txBody>
          <a:bodyPr>
            <a:normAutofit fontScale="70000" lnSpcReduction="20000"/>
          </a:bodyPr>
          <a:lstStyle/>
          <a:p>
            <a:pPr marL="0" indent="0">
              <a:lnSpc>
                <a:spcPct val="120000"/>
              </a:lnSpc>
              <a:spcAft>
                <a:spcPts val="1200"/>
              </a:spcAft>
              <a:buNone/>
            </a:pP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Vad det handlar om:</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Målet är att AI ska vara en språngbräda för </a:t>
            </a:r>
            <a:r>
              <a:rPr lang="sv-SE" sz="18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dina</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idéer, inte en ersättare för dem. Hur använder vi AI för att förstärka vår egen kreativitet och behålla vår personliga röst - det vill säga att våra tankar, vår stil och språk kommer fram istället för bara </a:t>
            </a:r>
            <a:r>
              <a:rPr lang="sv-SE" sz="18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AI:ns</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p>
            <a:pPr marL="0" indent="0">
              <a:lnSpc>
                <a:spcPct val="120000"/>
              </a:lnSpc>
              <a:spcAft>
                <a:spcPts val="1200"/>
              </a:spcAft>
              <a:buNone/>
            </a:pP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AI-exempel:</a:t>
            </a:r>
            <a:endPar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Verktyg:</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Använd AI för att </a:t>
            </a:r>
            <a:r>
              <a:rPr lang="sv-SE" sz="18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brainstorma</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idéer, hitta motargument till dina teser, eller föreslå olika strukturer för din text som du sedan fyller med eget innehåll.</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Ersättare:</a:t>
            </a: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Låta AI skriva hela stycken åt dig, vilket gör att din text kan låta som alla andras och din personliga stil försvinner.</a:t>
            </a:r>
          </a:p>
          <a:p>
            <a:pPr marL="0" indent="0">
              <a:lnSpc>
                <a:spcPct val="120000"/>
              </a:lnSpc>
              <a:spcAft>
                <a:spcPts val="1200"/>
              </a:spcAft>
              <a:buNone/>
            </a:pP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Diskussionsfrågor:</a:t>
            </a:r>
            <a:endPar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20000"/>
              </a:lnSpc>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Hur kan man använda AI för att få idéer utan att låta den "ta över" ens eget tänkande?</a:t>
            </a:r>
          </a:p>
          <a:p>
            <a:pPr marL="342900" lvl="0" indent="-342900">
              <a:lnSpc>
                <a:spcPct val="120000"/>
              </a:lnSpc>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Vad är risken om alla börjar använda AI för att formulera sina texter? Vad händer med den personliga stilen?</a:t>
            </a:r>
          </a:p>
          <a:p>
            <a:pPr marL="342900" lvl="0" indent="-342900">
              <a:lnSpc>
                <a:spcPct val="120000"/>
              </a:lnSpc>
              <a:spcAft>
                <a:spcPts val="1200"/>
              </a:spcAft>
              <a:buSzPts val="1000"/>
              <a:buFont typeface="Symbol" panose="05050102010706020507" pitchFamily="18" charset="2"/>
              <a:buChar char=""/>
              <a:tabLst>
                <a:tab pos="457200" algn="l"/>
              </a:tabLst>
            </a:pPr>
            <a:r>
              <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Har du något exempel på när du har varit kreativ tillsammans med AI utan att det har känts som att AI har gjort hela jobbet?</a:t>
            </a:r>
          </a:p>
          <a:p>
            <a:pPr marL="0" indent="0">
              <a:lnSpc>
                <a:spcPct val="120000"/>
              </a:lnSpc>
              <a:spcAft>
                <a:spcPts val="1200"/>
              </a:spcAft>
              <a:buNone/>
            </a:pPr>
            <a:endPar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2011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97F28F-A170-7742-99E1-0056F61B9ECF}"/>
              </a:ext>
            </a:extLst>
          </p:cNvPr>
          <p:cNvSpPr>
            <a:spLocks noGrp="1"/>
          </p:cNvSpPr>
          <p:nvPr>
            <p:ph type="title"/>
          </p:nvPr>
        </p:nvSpPr>
        <p:spPr/>
        <p:txBody>
          <a:bodyPr>
            <a:noAutofit/>
          </a:bodyPr>
          <a:lstStyle/>
          <a:p>
            <a:pPr>
              <a:lnSpc>
                <a:spcPct val="120000"/>
              </a:lnSpc>
              <a:spcAft>
                <a:spcPts val="1200"/>
              </a:spcAft>
            </a:pPr>
            <a:r>
              <a:rPr lang="sv-SE" sz="3600" b="1"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rPr>
              <a:t>4. Dataintegritet: Skydda din och andras information</a:t>
            </a:r>
            <a:endParaRPr lang="sv-SE" sz="3600"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Platshållare för innehåll 2">
            <a:extLst>
              <a:ext uri="{FF2B5EF4-FFF2-40B4-BE49-F238E27FC236}">
                <a16:creationId xmlns:a16="http://schemas.microsoft.com/office/drawing/2014/main" id="{D9A1832B-5179-FB94-DC91-04689C1CD6E7}"/>
              </a:ext>
            </a:extLst>
          </p:cNvPr>
          <p:cNvSpPr>
            <a:spLocks noGrp="1"/>
          </p:cNvSpPr>
          <p:nvPr>
            <p:ph idx="1"/>
          </p:nvPr>
        </p:nvSpPr>
        <p:spPr>
          <a:xfrm>
            <a:off x="838200" y="1678412"/>
            <a:ext cx="11147425" cy="700366"/>
          </a:xfrm>
        </p:spPr>
        <p:txBody>
          <a:bodyPr>
            <a:noAutofit/>
          </a:bodyPr>
          <a:lstStyle/>
          <a:p>
            <a:pPr marL="0" indent="0">
              <a:lnSpc>
                <a:spcPct val="120000"/>
              </a:lnSpc>
              <a:spcAft>
                <a:spcPts val="1200"/>
              </a:spcAft>
              <a:buNone/>
            </a:pPr>
            <a:r>
              <a:rPr lang="sv-SE"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Vad det handlar om:</a:t>
            </a: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AI-modeller lär sig av den information vi matar in. Vi måste vara medvetna om vad vi delar och aldrig dela känslig eller personlig information. Grundregeln: det du inte vill dela på sociala medier, ska du inte heller dela med en AI.  </a:t>
            </a:r>
          </a:p>
        </p:txBody>
      </p:sp>
      <p:sp>
        <p:nvSpPr>
          <p:cNvPr id="12" name="textruta 11">
            <a:extLst>
              <a:ext uri="{FF2B5EF4-FFF2-40B4-BE49-F238E27FC236}">
                <a16:creationId xmlns:a16="http://schemas.microsoft.com/office/drawing/2014/main" id="{178D881B-0637-7914-F241-B3B9B5475767}"/>
              </a:ext>
            </a:extLst>
          </p:cNvPr>
          <p:cNvSpPr txBox="1"/>
          <p:nvPr/>
        </p:nvSpPr>
        <p:spPr>
          <a:xfrm>
            <a:off x="6602999" y="3058458"/>
            <a:ext cx="5210197" cy="2139753"/>
          </a:xfrm>
          <a:prstGeom prst="rect">
            <a:avLst/>
          </a:prstGeom>
          <a:noFill/>
        </p:spPr>
        <p:txBody>
          <a:bodyPr wrap="square">
            <a:spAutoFit/>
          </a:bodyPr>
          <a:lstStyle/>
          <a:p>
            <a:pPr>
              <a:lnSpc>
                <a:spcPct val="120000"/>
              </a:lnSpc>
              <a:spcAft>
                <a:spcPts val="1200"/>
              </a:spcAft>
            </a:pP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sv-SE"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Osäkert att göra:</a:t>
            </a:r>
            <a:br>
              <a:rPr lang="sv-SE"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Klistra in en chatt med en kompis eller någon i familjen där namn framgår tydligt.</a:t>
            </a:r>
            <a:b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Skriva in en fråga som innehåller ditt fullständiga namn, personnummer eller adress.</a:t>
            </a:r>
            <a:b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Ladda upp ett dokument där det står namn på elever i klassen.</a:t>
            </a:r>
          </a:p>
        </p:txBody>
      </p:sp>
      <p:sp>
        <p:nvSpPr>
          <p:cNvPr id="14" name="textruta 13">
            <a:extLst>
              <a:ext uri="{FF2B5EF4-FFF2-40B4-BE49-F238E27FC236}">
                <a16:creationId xmlns:a16="http://schemas.microsoft.com/office/drawing/2014/main" id="{6773022B-4526-2871-43B1-3D6EB78A9E2E}"/>
              </a:ext>
            </a:extLst>
          </p:cNvPr>
          <p:cNvSpPr txBox="1"/>
          <p:nvPr/>
        </p:nvSpPr>
        <p:spPr>
          <a:xfrm>
            <a:off x="824499" y="3058458"/>
            <a:ext cx="5399696" cy="2884572"/>
          </a:xfrm>
          <a:prstGeom prst="rect">
            <a:avLst/>
          </a:prstGeom>
          <a:noFill/>
        </p:spPr>
        <p:txBody>
          <a:bodyPr wrap="square">
            <a:spAutoFit/>
          </a:bodyPr>
          <a:lstStyle/>
          <a:p>
            <a:pPr>
              <a:lnSpc>
                <a:spcPct val="120000"/>
              </a:lnSpc>
              <a:spcAft>
                <a:spcPts val="1200"/>
              </a:spcAft>
            </a:pP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sv-SE"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Säkert att göra: </a:t>
            </a: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Använda avidentifierad information för att ställa frågor, </a:t>
            </a:r>
            <a:r>
              <a:rPr lang="sv-SE"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t.ex</a:t>
            </a:r>
            <a:endPar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20000"/>
              </a:lnSpc>
              <a:spcAft>
                <a:spcPts val="1200"/>
              </a:spcAft>
            </a:pP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Fråga: </a:t>
            </a:r>
            <a:r>
              <a:rPr lang="sv-SE" sz="16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”Vad betyder det här ordet?”</a:t>
            </a:r>
            <a:br>
              <a:rPr lang="sv-SE"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Använda en anonym version av ett skolarbete för</a:t>
            </a:r>
            <a:b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att få hjälp med att förbättra texten.</a:t>
            </a:r>
            <a:b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Be </a:t>
            </a:r>
            <a:r>
              <a:rPr lang="sv-SE" sz="1600"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AI:n</a:t>
            </a: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förklara något du inte förstår i NO eller SO.</a:t>
            </a:r>
            <a:b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Dela något pinsamt som hänt någon annan utan deras tillåtelse.</a:t>
            </a:r>
            <a:b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sv-SE"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Klistra in en bok du inte har skrivit själv.</a:t>
            </a:r>
          </a:p>
        </p:txBody>
      </p:sp>
      <p:sp>
        <p:nvSpPr>
          <p:cNvPr id="16" name="textruta 15">
            <a:extLst>
              <a:ext uri="{FF2B5EF4-FFF2-40B4-BE49-F238E27FC236}">
                <a16:creationId xmlns:a16="http://schemas.microsoft.com/office/drawing/2014/main" id="{16200732-D789-967B-96A7-1C0E9FE4B073}"/>
              </a:ext>
            </a:extLst>
          </p:cNvPr>
          <p:cNvSpPr txBox="1"/>
          <p:nvPr/>
        </p:nvSpPr>
        <p:spPr>
          <a:xfrm>
            <a:off x="838200" y="2611768"/>
            <a:ext cx="7381874" cy="401264"/>
          </a:xfrm>
          <a:prstGeom prst="rect">
            <a:avLst/>
          </a:prstGeom>
          <a:noFill/>
        </p:spPr>
        <p:txBody>
          <a:bodyPr wrap="square">
            <a:spAutoFit/>
          </a:bodyPr>
          <a:lstStyle/>
          <a:p>
            <a:pPr marL="0" indent="0">
              <a:lnSpc>
                <a:spcPct val="120000"/>
              </a:lnSpc>
              <a:spcAft>
                <a:spcPts val="1200"/>
              </a:spcAft>
              <a:buNone/>
            </a:pPr>
            <a:r>
              <a:rPr lang="sv-SE" sz="1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AI-exempel:</a:t>
            </a:r>
            <a:endParaRPr lang="sv-SE"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5508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97F28F-A170-7742-99E1-0056F61B9ECF}"/>
              </a:ext>
            </a:extLst>
          </p:cNvPr>
          <p:cNvSpPr>
            <a:spLocks noGrp="1"/>
          </p:cNvSpPr>
          <p:nvPr>
            <p:ph type="title"/>
          </p:nvPr>
        </p:nvSpPr>
        <p:spPr/>
        <p:txBody>
          <a:bodyPr>
            <a:noAutofit/>
          </a:bodyPr>
          <a:lstStyle/>
          <a:p>
            <a:pPr>
              <a:lnSpc>
                <a:spcPct val="120000"/>
              </a:lnSpc>
              <a:spcAft>
                <a:spcPts val="1200"/>
              </a:spcAft>
            </a:pPr>
            <a:r>
              <a:rPr lang="sv-SE" sz="3600" b="1"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rPr>
              <a:t>4. Dataintegritet: Skydda din och andras information (forts)</a:t>
            </a:r>
            <a:endParaRPr lang="sv-SE" sz="3600" dirty="0">
              <a:solidFill>
                <a:schemeClr val="bg1"/>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1" name="textruta 10">
            <a:extLst>
              <a:ext uri="{FF2B5EF4-FFF2-40B4-BE49-F238E27FC236}">
                <a16:creationId xmlns:a16="http://schemas.microsoft.com/office/drawing/2014/main" id="{CA43D217-CB1E-12B7-8D56-708CFF84E308}"/>
              </a:ext>
            </a:extLst>
          </p:cNvPr>
          <p:cNvSpPr txBox="1"/>
          <p:nvPr/>
        </p:nvSpPr>
        <p:spPr>
          <a:xfrm>
            <a:off x="838200" y="1987368"/>
            <a:ext cx="10359123" cy="3879139"/>
          </a:xfrm>
          <a:prstGeom prst="rect">
            <a:avLst/>
          </a:prstGeom>
          <a:noFill/>
        </p:spPr>
        <p:txBody>
          <a:bodyPr wrap="square">
            <a:spAutoFit/>
          </a:bodyPr>
          <a:lstStyle/>
          <a:p>
            <a:pPr>
              <a:lnSpc>
                <a:spcPct val="120000"/>
              </a:lnSpc>
              <a:spcAft>
                <a:spcPts val="1200"/>
              </a:spcAft>
            </a:pPr>
            <a:r>
              <a:rPr lang="sv-SE"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Diskussionsfrågor:</a:t>
            </a:r>
            <a:endParaRPr lang="sv-S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lvl="0">
              <a:lnSpc>
                <a:spcPct val="120000"/>
              </a:lnSpc>
              <a:tabLst>
                <a:tab pos="228600" algn="l"/>
              </a:tabLst>
            </a:pPr>
            <a:r>
              <a:rPr lang="sv-SE"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Föreställ dig att en klasskompis ber dig att klistra in ett utdrag ur er klassgruppchatt i </a:t>
            </a:r>
            <a:r>
              <a:rPr lang="sv-SE"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AI:n</a:t>
            </a:r>
            <a:r>
              <a:rPr lang="sv-SE"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för att ”förstå vad som hänt” efter ett bråk.</a:t>
            </a:r>
            <a:br>
              <a:rPr lang="sv-S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sv-SE"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Hur hade du reagerat? Är det okej att använda AI i den situationen? Varför eller varför inte?</a:t>
            </a:r>
          </a:p>
          <a:p>
            <a:pPr>
              <a:lnSpc>
                <a:spcPct val="120000"/>
              </a:lnSpc>
              <a:tabLst>
                <a:tab pos="228600" algn="l"/>
              </a:tabLst>
            </a:pPr>
            <a:br>
              <a:rPr lang="sv-SE" i="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sv-SE"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En elev i klassen laddar upp ett dokument med alla elevernas namn för att be </a:t>
            </a:r>
            <a:r>
              <a:rPr lang="sv-SE"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AI:n</a:t>
            </a:r>
            <a:r>
              <a:rPr lang="sv-SE"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skapa en rolig sång till skolavslutningen.</a:t>
            </a:r>
            <a:br>
              <a:rPr lang="sv-S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sv-SE"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Varför kan det här vara ett problem – även om det verkar ofarligt? Hur hade man kunnat göra istället?</a:t>
            </a:r>
            <a:endParaRPr lang="sv-S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lvl="0">
              <a:lnSpc>
                <a:spcPct val="120000"/>
              </a:lnSpc>
              <a:tabLst>
                <a:tab pos="228600" algn="l"/>
              </a:tabLst>
            </a:pPr>
            <a:endParaRPr lang="sv-S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lvl="0">
              <a:lnSpc>
                <a:spcPct val="120000"/>
              </a:lnSpc>
              <a:spcAft>
                <a:spcPts val="1200"/>
              </a:spcAft>
              <a:tabLst>
                <a:tab pos="228600" algn="l"/>
              </a:tabLst>
            </a:pPr>
            <a:endParaRPr lang="sv-SE"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4700342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314ADB1A7B8864C9785FB783BBF0C9F" ma:contentTypeVersion="40" ma:contentTypeDescription="Skapa ett nytt dokument." ma:contentTypeScope="" ma:versionID="11c924fdd9df321b0d55abccc26599fb">
  <xsd:schema xmlns:xsd="http://www.w3.org/2001/XMLSchema" xmlns:xs="http://www.w3.org/2001/XMLSchema" xmlns:p="http://schemas.microsoft.com/office/2006/metadata/properties" xmlns:ns3="a43d7fb0-7c7d-4e24-9587-63d58538f223" xmlns:ns4="b303e4d1-69f1-445c-86db-f947c73c7d44" targetNamespace="http://schemas.microsoft.com/office/2006/metadata/properties" ma:root="true" ma:fieldsID="c2eea10efe49f02f6009e48b0c1e7356" ns3:_="" ns4:_="">
    <xsd:import namespace="a43d7fb0-7c7d-4e24-9587-63d58538f223"/>
    <xsd:import namespace="b303e4d1-69f1-445c-86db-f947c73c7d4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Distribution_Groups" minOccurs="0"/>
                <xsd:element ref="ns3:LMS_Mapping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Teams_Channel_Section_Locatio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3d7fb0-7c7d-4e24-9587-63d58538f2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IsNotebookLocked" ma:index="30" nillable="true" ma:displayName="Is Notebook Locked" ma:internalName="IsNotebookLocked">
      <xsd:simpleType>
        <xsd:restriction base="dms:Boolean"/>
      </xsd:simple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DateTaken" ma:index="37" nillable="true" ma:displayName="MediaServiceDateTaken" ma:hidden="true" ma:internalName="MediaServiceDateTaken"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Teams_Channel_Section_Location" ma:index="40" nillable="true" ma:displayName="Teams Channel Section Location" ma:internalName="Teams_Channel_Section_Location">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MediaServiceLocation" ma:index="42" nillable="true" ma:displayName="Location" ma:internalName="MediaServiceLocation" ma:readOnly="true">
      <xsd:simpleType>
        <xsd:restriction base="dms:Text"/>
      </xsd:simpleType>
    </xsd:element>
    <xsd:element name="_activity" ma:index="43" nillable="true" ma:displayName="_activity" ma:hidden="true" ma:internalName="_activity">
      <xsd:simpleType>
        <xsd:restriction base="dms:Note"/>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ystemTags" ma:index="45" nillable="true" ma:displayName="MediaServiceSystemTags" ma:hidden="true" ma:internalName="MediaServiceSystemTags" ma:readOnly="true">
      <xsd:simpleType>
        <xsd:restriction base="dms:Note"/>
      </xsd:simpleType>
    </xsd:element>
    <xsd:element name="MediaServiceSearchProperties" ma:index="46" nillable="true" ma:displayName="MediaServiceSearchProperties" ma:hidden="true" ma:internalName="MediaServiceSearchProperties" ma:readOnly="true">
      <xsd:simpleType>
        <xsd:restriction base="dms:Note"/>
      </xsd:simpleType>
    </xsd:element>
    <xsd:element name="MediaServiceBillingMetadata" ma:index="4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03e4d1-69f1-445c-86db-f947c73c7d44"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a43d7fb0-7c7d-4e24-9587-63d58538f223" xsi:nil="true"/>
    <IsNotebookLocked xmlns="a43d7fb0-7c7d-4e24-9587-63d58538f223" xsi:nil="true"/>
    <_activity xmlns="a43d7fb0-7c7d-4e24-9587-63d58538f223" xsi:nil="true"/>
    <Owner xmlns="a43d7fb0-7c7d-4e24-9587-63d58538f223">
      <UserInfo>
        <DisplayName/>
        <AccountId xsi:nil="true"/>
        <AccountType/>
      </UserInfo>
    </Owner>
    <Student_Groups xmlns="a43d7fb0-7c7d-4e24-9587-63d58538f223">
      <UserInfo>
        <DisplayName/>
        <AccountId xsi:nil="true"/>
        <AccountType/>
      </UserInfo>
    </Student_Groups>
    <DefaultSectionNames xmlns="a43d7fb0-7c7d-4e24-9587-63d58538f223" xsi:nil="true"/>
    <Is_Collaboration_Space_Locked xmlns="a43d7fb0-7c7d-4e24-9587-63d58538f223" xsi:nil="true"/>
    <NotebookType xmlns="a43d7fb0-7c7d-4e24-9587-63d58538f223" xsi:nil="true"/>
    <CultureName xmlns="a43d7fb0-7c7d-4e24-9587-63d58538f223" xsi:nil="true"/>
    <Teams_Channel_Section_Location xmlns="a43d7fb0-7c7d-4e24-9587-63d58538f223" xsi:nil="true"/>
    <Self_Registration_Enabled xmlns="a43d7fb0-7c7d-4e24-9587-63d58538f223" xsi:nil="true"/>
    <Has_Teacher_Only_SectionGroup xmlns="a43d7fb0-7c7d-4e24-9587-63d58538f223" xsi:nil="true"/>
    <FolderType xmlns="a43d7fb0-7c7d-4e24-9587-63d58538f223" xsi:nil="true"/>
    <Invited_Teachers xmlns="a43d7fb0-7c7d-4e24-9587-63d58538f223" xsi:nil="true"/>
    <LMS_Mappings xmlns="a43d7fb0-7c7d-4e24-9587-63d58538f223" xsi:nil="true"/>
    <Teachers xmlns="a43d7fb0-7c7d-4e24-9587-63d58538f223">
      <UserInfo>
        <DisplayName/>
        <AccountId xsi:nil="true"/>
        <AccountType/>
      </UserInfo>
    </Teachers>
    <AppVersion xmlns="a43d7fb0-7c7d-4e24-9587-63d58538f223" xsi:nil="true"/>
    <Invited_Students xmlns="a43d7fb0-7c7d-4e24-9587-63d58538f223" xsi:nil="true"/>
    <Math_Settings xmlns="a43d7fb0-7c7d-4e24-9587-63d58538f223" xsi:nil="true"/>
    <Templates xmlns="a43d7fb0-7c7d-4e24-9587-63d58538f223" xsi:nil="true"/>
    <Students xmlns="a43d7fb0-7c7d-4e24-9587-63d58538f223">
      <UserInfo>
        <DisplayName/>
        <AccountId xsi:nil="true"/>
        <AccountType/>
      </UserInfo>
    </Students>
    <Distribution_Groups xmlns="a43d7fb0-7c7d-4e24-9587-63d58538f223" xsi:nil="true"/>
  </documentManagement>
</p:properties>
</file>

<file path=customXml/itemProps1.xml><?xml version="1.0" encoding="utf-8"?>
<ds:datastoreItem xmlns:ds="http://schemas.openxmlformats.org/officeDocument/2006/customXml" ds:itemID="{C9A7F39F-5160-437D-9D4F-5108434C1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3d7fb0-7c7d-4e24-9587-63d58538f223"/>
    <ds:schemaRef ds:uri="b303e4d1-69f1-445c-86db-f947c73c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408C7D-052C-486A-A1C1-5D5ABF7FCA1D}">
  <ds:schemaRefs>
    <ds:schemaRef ds:uri="http://schemas.microsoft.com/sharepoint/v3/contenttype/forms"/>
  </ds:schemaRefs>
</ds:datastoreItem>
</file>

<file path=customXml/itemProps3.xml><?xml version="1.0" encoding="utf-8"?>
<ds:datastoreItem xmlns:ds="http://schemas.openxmlformats.org/officeDocument/2006/customXml" ds:itemID="{6CAC7390-2258-4A0B-BC72-BB905AC08A0B}">
  <ds:schemaRefs>
    <ds:schemaRef ds:uri="http://purl.org/dc/elements/1.1/"/>
    <ds:schemaRef ds:uri="http://schemas.microsoft.com/office/2006/metadata/properties"/>
    <ds:schemaRef ds:uri="b303e4d1-69f1-445c-86db-f947c73c7d4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43d7fb0-7c7d-4e24-9587-63d58538f22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508</TotalTime>
  <Words>5272</Words>
  <Application>Microsoft Office PowerPoint</Application>
  <PresentationFormat>Bredbild</PresentationFormat>
  <Paragraphs>409</Paragraphs>
  <Slides>11</Slides>
  <Notes>7</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11</vt:i4>
      </vt:variant>
    </vt:vector>
  </HeadingPairs>
  <TitlesOfParts>
    <vt:vector size="20" baseType="lpstr">
      <vt:lpstr>Aptos</vt:lpstr>
      <vt:lpstr>Aptos Display</vt:lpstr>
      <vt:lpstr>Arial</vt:lpstr>
      <vt:lpstr>Open Sans</vt:lpstr>
      <vt:lpstr>Open Sans ExtraBold</vt:lpstr>
      <vt:lpstr>Segoe UI Emoji</vt:lpstr>
      <vt:lpstr>Symbol</vt:lpstr>
      <vt:lpstr>Times New Roman</vt:lpstr>
      <vt:lpstr>Office-tema</vt:lpstr>
      <vt:lpstr>Till läraren</vt:lpstr>
      <vt:lpstr>PowerPoint-presentation</vt:lpstr>
      <vt:lpstr>PowerPoint-presentation</vt:lpstr>
      <vt:lpstr>0: Vad är AI egentligen? </vt:lpstr>
      <vt:lpstr>1. Lärprocess: Utveckling vs. Genväg</vt:lpstr>
      <vt:lpstr>2. Innehållsansvar: Korrekthet och trovärdighet</vt:lpstr>
      <vt:lpstr>3. Kreativitet och egen Röst: Verktyg vs. Ersättare</vt:lpstr>
      <vt:lpstr>4. Dataintegritet: Skydda din och andras information</vt:lpstr>
      <vt:lpstr>4. Dataintegritet: Skydda din och andras information (forts)</vt:lpstr>
      <vt:lpstr>5. Transparens: Öppenhet om Process</vt:lpstr>
      <vt:lpstr>5. Transparens: Öppenhet om Process (forts.)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Joel Rangsjö</dc:creator>
  <cp:lastModifiedBy>Joel Rangsjö</cp:lastModifiedBy>
  <cp:revision>24</cp:revision>
  <dcterms:created xsi:type="dcterms:W3CDTF">2025-08-06T05:43:42Z</dcterms:created>
  <dcterms:modified xsi:type="dcterms:W3CDTF">2025-09-08T08:29:50Z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0x010100A314ADB1A7B8864C9785FB783BBF0C9F</vt:lpwstr>
  </property>
</Properties>
</file>